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6"/>
    <p:sldMasterId id="2147483676" r:id="rId7"/>
    <p:sldMasterId id="2147483691" r:id="rId8"/>
    <p:sldMasterId id="2147483704" r:id="rId9"/>
    <p:sldMasterId id="2147483722" r:id="rId10"/>
  </p:sldMasterIdLst>
  <p:notesMasterIdLst>
    <p:notesMasterId r:id="rId45"/>
  </p:notesMasterIdLst>
  <p:handoutMasterIdLst>
    <p:handoutMasterId r:id="rId46"/>
  </p:handoutMasterIdLst>
  <p:sldIdLst>
    <p:sldId id="324" r:id="rId11"/>
    <p:sldId id="290" r:id="rId12"/>
    <p:sldId id="287" r:id="rId13"/>
    <p:sldId id="291" r:id="rId14"/>
    <p:sldId id="292" r:id="rId15"/>
    <p:sldId id="293" r:id="rId16"/>
    <p:sldId id="283" r:id="rId17"/>
    <p:sldId id="284" r:id="rId18"/>
    <p:sldId id="294" r:id="rId19"/>
    <p:sldId id="319" r:id="rId20"/>
    <p:sldId id="312" r:id="rId21"/>
    <p:sldId id="309" r:id="rId22"/>
    <p:sldId id="295" r:id="rId23"/>
    <p:sldId id="296" r:id="rId24"/>
    <p:sldId id="317" r:id="rId25"/>
    <p:sldId id="318" r:id="rId26"/>
    <p:sldId id="313" r:id="rId27"/>
    <p:sldId id="320" r:id="rId28"/>
    <p:sldId id="297" r:id="rId29"/>
    <p:sldId id="316" r:id="rId30"/>
    <p:sldId id="298" r:id="rId31"/>
    <p:sldId id="308" r:id="rId32"/>
    <p:sldId id="307" r:id="rId33"/>
    <p:sldId id="306" r:id="rId34"/>
    <p:sldId id="305" r:id="rId35"/>
    <p:sldId id="303" r:id="rId36"/>
    <p:sldId id="302" r:id="rId37"/>
    <p:sldId id="301" r:id="rId38"/>
    <p:sldId id="300" r:id="rId39"/>
    <p:sldId id="299" r:id="rId40"/>
    <p:sldId id="323" r:id="rId41"/>
    <p:sldId id="321" r:id="rId42"/>
    <p:sldId id="322" r:id="rId43"/>
    <p:sldId id="266" r:id="rId44"/>
  </p:sldIdLst>
  <p:sldSz cx="12190413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7706"/>
    <a:srgbClr val="AF6205"/>
    <a:srgbClr val="F8971D"/>
    <a:srgbClr val="00A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43" autoAdjust="0"/>
    <p:restoredTop sz="73939" autoAdjust="0"/>
  </p:normalViewPr>
  <p:slideViewPr>
    <p:cSldViewPr snapToGrid="0">
      <p:cViewPr varScale="1">
        <p:scale>
          <a:sx n="84" d="100"/>
          <a:sy n="84" d="100"/>
        </p:scale>
        <p:origin x="186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4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slide" Target="slides/slide3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3508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3508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r">
              <a:defRPr sz="1200"/>
            </a:lvl1pPr>
          </a:lstStyle>
          <a:p>
            <a:fld id="{51BE7678-06AD-400A-897A-A7621F129EE9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3507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3507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r">
              <a:defRPr sz="1200"/>
            </a:lvl1pPr>
          </a:lstStyle>
          <a:p>
            <a:fld id="{5F462CFB-D9A9-4B1F-8FB8-786F498F3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51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3508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3508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r">
              <a:defRPr sz="1200"/>
            </a:lvl1pPr>
          </a:lstStyle>
          <a:p>
            <a:fld id="{A6EF5AE3-F23C-4A26-A920-797EF6CC649E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7838" y="1277938"/>
            <a:ext cx="6143625" cy="3455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70" tIns="47535" rIns="95070" bIns="4753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1" y="4925408"/>
            <a:ext cx="5679440" cy="4029879"/>
          </a:xfrm>
          <a:prstGeom prst="rect">
            <a:avLst/>
          </a:prstGeom>
        </p:spPr>
        <p:txBody>
          <a:bodyPr vert="horz" lIns="95070" tIns="47535" rIns="95070" bIns="4753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3507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3507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r">
              <a:defRPr sz="1200"/>
            </a:lvl1pPr>
          </a:lstStyle>
          <a:p>
            <a:fld id="{FECF14A7-E58F-46E6-8064-ACD9EA15B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21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Chciałbym opowiedzieć o testerze Procket Rapid w testach urządzeń elektronicznych i ich oprogramowania.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54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Płytka IF zawiera szereg modułów, dzięki którym możliwe jest zrealizowanie zdecydowanej większości sekwencji testowych. </a:t>
            </a:r>
          </a:p>
          <a:p>
            <a:r>
              <a:rPr lang="pl-PL" dirty="0"/>
              <a:t>Posiada: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Płytkę DAQ NI USB-6003, która służy do konfigurowania systemu oraz zadawania i mierzenia sygnałów analogowych,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Zasilanie,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Dzielniki napięcia,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Konwertery,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 err="1"/>
              <a:t>Transoptory</a:t>
            </a:r>
            <a:r>
              <a:rPr lang="pl-PL" dirty="0"/>
              <a:t>,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Wzmacniacze pomiarowe,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Boczniki pomiarowe,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Ogólnego zastosowania przekaźniki,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Oraz interfejsy do komunikacji i programowania.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36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Fikstura od strony mechanicznej posiada: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Przestrzeń na </a:t>
            </a:r>
            <a:r>
              <a:rPr lang="pl-PL" dirty="0" err="1"/>
              <a:t>DUTa</a:t>
            </a:r>
            <a:r>
              <a:rPr lang="pl-PL" dirty="0"/>
              <a:t>. Jest to rama wykonana z 20mm profili aluminiowych, do których mogą być mocowane różnego rodzaju akcesoria (270 mm na 120 mm),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Otwieraną pokrywę, podtrzymywaną sprężynami gazowymi, do której również mocowane są akcesoria, a w tym ramiona z igłami testowymi,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Dwustronne zamknięcie,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Perforowaną półkę na akcesoria takie jak zasilacze, programatory, konwertery etc.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994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Tak wygląda podstawowy zestaw akcesoriów, wykorzystywanych w </a:t>
            </a:r>
            <a:r>
              <a:rPr lang="pl-PL" dirty="0" err="1"/>
              <a:t>fiksturach</a:t>
            </a:r>
            <a:r>
              <a:rPr lang="pl-PL" dirty="0"/>
              <a:t> fińskich.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Uchwyty długie,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Uchwyty krótkie,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Uchwyty specjalne,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Mocowania igieł testowych,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Podstawki na </a:t>
            </a:r>
            <a:r>
              <a:rPr lang="pl-PL" dirty="0" err="1"/>
              <a:t>DUTa</a:t>
            </a:r>
            <a:r>
              <a:rPr lang="pl-PL" dirty="0"/>
              <a:t> (proste i kątowe),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Oraz piny pozycjonujące.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838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My używamy lekko zmodyfikowanych akcesoriów.</a:t>
            </a:r>
          </a:p>
          <a:p>
            <a:r>
              <a:rPr lang="pl-PL" dirty="0"/>
              <a:t>Tutaj przede wszystkich aluminium zastąpiono stalą nierdzewną.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Uchwyty podstawowe – grubsze i trwalsze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Uchwyty specjalne – głównie do mocowania podstawek pod </a:t>
            </a:r>
            <a:r>
              <a:rPr lang="pl-PL" dirty="0" err="1"/>
              <a:t>DUTy</a:t>
            </a:r>
            <a:endParaRPr lang="pl-PL" dirty="0"/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Podstawki i mocowania igieł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44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Do zalet </a:t>
            </a:r>
            <a:r>
              <a:rPr lang="pl-PL" dirty="0" err="1"/>
              <a:t>Rapida</a:t>
            </a:r>
            <a:r>
              <a:rPr lang="pl-PL" dirty="0"/>
              <a:t> należą: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Brak potrzeby projektowania i wykonywania specjalnej mechaniki ze względu na dołączone akcesoria ogólnego przeznaczenia,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Podobnie od strony HW – nie jest potrzebny dodatkowy projekt, gdyż płytka IF powinna wystarczyć w zdecydowanej większości przypadków,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Fikstura nadaje się do wielokrotnego użytku w różnych projektach,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Rozpoczęcie przygotowywania oprogramowania testowego można się obyć niemal natychmiast.</a:t>
            </a:r>
          </a:p>
          <a:p>
            <a:endParaRPr lang="pl-PL" dirty="0"/>
          </a:p>
          <a:p>
            <a:r>
              <a:rPr lang="pl-PL" dirty="0"/>
              <a:t>Wszystkie te cechy wpływają na niska cenę i szybki czas realizacji.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07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Ograniczenia tego rozwiązania to: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Nie nadaj się do produkcji wysokoseryjnej,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Jak również nie nada się do bardziej wymagających sekwencji, tzn. takich w których trzeba wykorzystać większą liczbę igieł testowych,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W przypadku testów „high </a:t>
            </a:r>
            <a:r>
              <a:rPr lang="pl-PL" dirty="0" err="1"/>
              <a:t>voltage</a:t>
            </a:r>
            <a:r>
              <a:rPr lang="pl-PL" dirty="0"/>
              <a:t>” wymagane są dodatkowe środki ostrożności.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06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Przykłady zastosowania </a:t>
            </a:r>
            <a:r>
              <a:rPr lang="pl-PL" dirty="0" err="1"/>
              <a:t>fikstury</a:t>
            </a:r>
            <a:r>
              <a:rPr lang="pl-PL" dirty="0"/>
              <a:t> to: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R&amp;D,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Zwinne prototypowanie,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Nagłe zmiany i naprawy,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Programowanie nowego FW w produkcji małej skali,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FCT w produkcji małej skali,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Przygotowywanie do produkcji dużej skali,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testowanie koncepcji testowych, 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Weryfikowanie testowalności.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46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845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0702">
              <a:defRPr/>
            </a:pPr>
            <a:r>
              <a:rPr lang="pl-PL" dirty="0"/>
              <a:t>Specjalne mocowanie igieł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37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Custom</a:t>
            </a:r>
            <a:r>
              <a:rPr lang="pl-PL" dirty="0"/>
              <a:t> 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27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Na etapie powstawania produktu, czy w czasie prac badawczo rozwojowych, bardzo szybko można znaleźć się we wszechogarniającym bałaganie. Krótkie terminy realizacji oraz wciąż pojawiające się nowe pomysły i zadania, często odstawiane na bliżej nie określone „później”, ze względu na brak pełnych informacji, bądź niezdecydowanie osób decyzyjnych. To wszystko tworzy chaos w projekcie, co przekłada się na jakość.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727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Przykład szybkiej i prostej przeróbki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71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GW </a:t>
            </a:r>
            <a:r>
              <a:rPr lang="pl-PL" dirty="0" err="1"/>
              <a:t>Instek</a:t>
            </a:r>
            <a:r>
              <a:rPr lang="pl-PL" dirty="0"/>
              <a:t> PSP-405 for DUT </a:t>
            </a:r>
            <a:r>
              <a:rPr lang="pl-PL" dirty="0" err="1"/>
              <a:t>power</a:t>
            </a:r>
            <a:endParaRPr lang="pl-PL" dirty="0"/>
          </a:p>
          <a:p>
            <a:r>
              <a:rPr lang="pl-PL" dirty="0"/>
              <a:t>Rapid </a:t>
            </a:r>
            <a:r>
              <a:rPr lang="pl-PL" dirty="0" err="1"/>
              <a:t>Fixture</a:t>
            </a:r>
            <a:r>
              <a:rPr lang="pl-PL" dirty="0"/>
              <a:t> (with </a:t>
            </a:r>
            <a:r>
              <a:rPr lang="pl-PL" dirty="0" err="1"/>
              <a:t>power</a:t>
            </a:r>
            <a:r>
              <a:rPr lang="pl-PL" dirty="0"/>
              <a:t> </a:t>
            </a:r>
            <a:r>
              <a:rPr lang="pl-PL" dirty="0" err="1"/>
              <a:t>supply</a:t>
            </a:r>
            <a:r>
              <a:rPr lang="pl-PL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37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micro:bit</a:t>
            </a:r>
            <a:r>
              <a:rPr lang="pl-PL" dirty="0"/>
              <a:t> as a DUT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983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IF </a:t>
            </a:r>
            <a:r>
              <a:rPr lang="pl-PL" dirty="0" err="1"/>
              <a:t>board</a:t>
            </a:r>
            <a:r>
              <a:rPr lang="pl-PL" dirty="0"/>
              <a:t>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20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 2015 roku powstał pomysł na rozwiązanie tego kołtuniastego problemu. Pomysł który miał uporządkować projekty, w szczególności na ich wczesnych etapach.</a:t>
            </a:r>
          </a:p>
          <a:p>
            <a:endParaRPr lang="pl-PL" dirty="0"/>
          </a:p>
          <a:p>
            <a:r>
              <a:rPr lang="pl-PL" dirty="0"/>
              <a:t>Z targów </a:t>
            </a:r>
            <a:r>
              <a:rPr lang="pl-PL" dirty="0" err="1"/>
              <a:t>Productronica</a:t>
            </a:r>
            <a:r>
              <a:rPr lang="pl-PL" dirty="0"/>
              <a:t> w Monachium, dwóch naszych fińskich kolegów, zainspirowanych niemieckimi rozwiązaniami, przywiozło pomysł na tanią i szybko konfigurowalną </a:t>
            </a:r>
            <a:r>
              <a:rPr lang="pl-PL" dirty="0" err="1"/>
              <a:t>fiksturę</a:t>
            </a:r>
            <a:r>
              <a:rPr lang="pl-PL" dirty="0"/>
              <a:t>. Urządzenie, które umożliwiłoby zwinne dostosowywanie się do szybko zmieniających się wymagań na wczesnym etapie powstawania produktu lub nawet w czasie produkcji na małą skalę.</a:t>
            </a:r>
          </a:p>
          <a:p>
            <a:endParaRPr lang="pl-PL" dirty="0"/>
          </a:p>
          <a:p>
            <a:r>
              <a:rPr lang="pl-PL" dirty="0"/>
              <a:t>Mowa to…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29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…Procket Rapid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68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Zanim zagłębię się w szczegóły systemu Rapid, przedstawię po krótce pełne portfolia systemu Procket.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379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Testery Procket występują w 4 wariantach. Największym i najlepiej wyposażonym testerem jest Procket </a:t>
            </a:r>
            <a:r>
              <a:rPr lang="pl-PL" dirty="0" err="1"/>
              <a:t>Flex</a:t>
            </a:r>
            <a:r>
              <a:rPr lang="pl-PL" dirty="0"/>
              <a:t>. Ten tester naturalnie jest również najdroższym i wymagającym największych nakładów rozwiązaniem. Wyposażony w kontroler PXI oraz szereg dodatkowej aparatury takiej jak zasilacze czy elektroniczne obciążenia sprawdzają się w produkcji wysokoseryjnej. Jest to rozwiązanie, które ma swoja funkcjonalnością pokrywać wiele wariantów czy też rodzin produktów. </a:t>
            </a:r>
          </a:p>
          <a:p>
            <a:endParaRPr lang="pl-PL" dirty="0"/>
          </a:p>
          <a:p>
            <a:r>
              <a:rPr lang="pl-PL" dirty="0"/>
              <a:t>Dla mniej wymagających aplikacji stosujemy testery w wersji Compact. Te testery również mogą być wyposażone w kontroler PXI oraz dodatkowa aparaturę, ale z racji swojego rozmiaru (dwukrotnie mniejszy od testera </a:t>
            </a:r>
            <a:r>
              <a:rPr lang="pl-PL" dirty="0" err="1"/>
              <a:t>Flex</a:t>
            </a:r>
            <a:r>
              <a:rPr lang="pl-PL" dirty="0"/>
              <a:t>) jego maksymalne wyposażenie jest mniejsze i mniej uniwersalne. Zazwyczaj są w nich stosowane </a:t>
            </a:r>
            <a:r>
              <a:rPr lang="pl-PL" dirty="0" err="1"/>
              <a:t>fikstury</a:t>
            </a:r>
            <a:r>
              <a:rPr lang="pl-PL" dirty="0"/>
              <a:t> stałe.</a:t>
            </a:r>
          </a:p>
          <a:p>
            <a:endParaRPr lang="pl-PL" dirty="0"/>
          </a:p>
          <a:p>
            <a:r>
              <a:rPr lang="pl-PL" dirty="0"/>
              <a:t>Jeżeli wyrafinowana aparatura nie jest wymagana i wszystkie niezbędne elementy systemu mieszczą się w </a:t>
            </a:r>
            <a:r>
              <a:rPr lang="pl-PL" dirty="0" err="1"/>
              <a:t>fiksturze</a:t>
            </a:r>
            <a:r>
              <a:rPr lang="pl-PL" dirty="0"/>
              <a:t>, to stosujemy rozwiązanie desktopowe, czyli fikstura plus laptop lub desktop PC, skąd bierze się nazwa.</a:t>
            </a:r>
          </a:p>
          <a:p>
            <a:endParaRPr lang="pl-PL" dirty="0"/>
          </a:p>
          <a:p>
            <a:r>
              <a:rPr lang="pl-PL" dirty="0"/>
              <a:t>Najmniejszym rozwiązaniem jest Procket Rapid, o którego cechach opowiem w dalszej części prezentacji.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61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Testery mogą wystąpić w kilku możliwych konfiguracjach, zależnych od użytej </a:t>
            </a:r>
            <a:r>
              <a:rPr lang="pl-PL" dirty="0" err="1"/>
              <a:t>fikstury</a:t>
            </a:r>
            <a:r>
              <a:rPr lang="pl-PL" dirty="0"/>
              <a:t>. </a:t>
            </a:r>
          </a:p>
          <a:p>
            <a:r>
              <a:rPr lang="pl-PL" dirty="0"/>
              <a:t>Testery </a:t>
            </a:r>
            <a:r>
              <a:rPr lang="pl-PL" dirty="0" err="1"/>
              <a:t>Flex</a:t>
            </a:r>
            <a:r>
              <a:rPr lang="pl-PL" dirty="0"/>
              <a:t> wyposażone są zazwyczaj w tzw. adaptery. Tego typu fikstura zawiera dostosowane do danego wyrobu łoże igłowe, jak również niezbędne do jego przetestowania, akcesoria takiej jak np. programator dla danej rodziny procesorów. Przezbrajając </a:t>
            </a:r>
            <a:r>
              <a:rPr lang="pl-PL" dirty="0" err="1"/>
              <a:t>Flexa</a:t>
            </a:r>
            <a:r>
              <a:rPr lang="pl-PL" dirty="0"/>
              <a:t> w inny adapter dostosowujemy stacje testową do zupełnie nowego produktu.</a:t>
            </a:r>
          </a:p>
          <a:p>
            <a:endParaRPr lang="pl-PL" dirty="0"/>
          </a:p>
          <a:p>
            <a:r>
              <a:rPr lang="pl-PL" dirty="0" err="1"/>
              <a:t>Fikstury</a:t>
            </a:r>
            <a:r>
              <a:rPr lang="pl-PL" dirty="0"/>
              <a:t> typu </a:t>
            </a:r>
            <a:r>
              <a:rPr lang="pl-PL" dirty="0" err="1"/>
              <a:t>fixed</a:t>
            </a:r>
            <a:r>
              <a:rPr lang="pl-PL" dirty="0"/>
              <a:t> są zazwyczaj częścią testera typu compact. Tego typu rozwiązanie przeznaczone jest do testowania pojedynczego produktu lub ewentualnie kilku wariantów produktu ale różniących się wyłącznie obsadzeniem komponentów. </a:t>
            </a:r>
          </a:p>
          <a:p>
            <a:endParaRPr lang="pl-PL" dirty="0"/>
          </a:p>
          <a:p>
            <a:r>
              <a:rPr lang="pl-PL" dirty="0"/>
              <a:t>Kasety są rozwiązaniem pośrednim. Oznacza to, że system testowy posiada pewne wspólne elementy takie jak np. kamery do testów wizyjny, a kaseta dostosowuje jedynie (choć nie musi tak być) łoże igłowe i mechanikę do danego wariantu. W tak skonfigurowanym testerze możemy weryfikować z użyciem wspólnego sytemu wizyjnego kilka, nawet bardzo różniących się wariantów produktu.</a:t>
            </a:r>
          </a:p>
          <a:p>
            <a:endParaRPr lang="pl-PL" dirty="0"/>
          </a:p>
          <a:p>
            <a:r>
              <a:rPr lang="pl-PL" dirty="0" err="1"/>
              <a:t>Fikstura</a:t>
            </a:r>
            <a:r>
              <a:rPr lang="pl-PL" dirty="0"/>
              <a:t> Rapid wyróżnia się wśród wszystkich tym, że zazwyczaj nie wymaga żadnego nakładu pracy na mechanikę czy projekt elektroniki testera. Z użyciem odpowiednich akcesoriów, w niedługim czasie można skonfigurować tester pod jeden projekt, a po jego ukończeniu przekonfigurować do kolejnego.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20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Przyjrzyjmy się cechom tego rozwiązania bliżej.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17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Fikstura Rapid przeznaczona jest przede wszystkim do testów R&amp;D. Można również ją wykorzystać do programowania </a:t>
            </a:r>
            <a:r>
              <a:rPr lang="pl-PL" dirty="0" err="1"/>
              <a:t>DUTów</a:t>
            </a:r>
            <a:r>
              <a:rPr lang="pl-PL" dirty="0"/>
              <a:t> oraz do produkcji </a:t>
            </a:r>
            <a:r>
              <a:rPr lang="pl-PL" dirty="0" err="1"/>
              <a:t>niskoseryjnych</a:t>
            </a:r>
            <a:r>
              <a:rPr lang="pl-PL" dirty="0"/>
              <a:t>.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Konstrukcja oparta jest na 20 mm profilach aluminiowych, z tzw. „rowkami roboczymi”, do których mocowane są akcesoria, takiej jak np. igły testowe. Maksymalny rozmiar testowanej płytki wynosi 270 mm na 120 mm (ale są wyjątki co pokarzę bliżej końca).</a:t>
            </a:r>
          </a:p>
          <a:p>
            <a:pPr marL="178257" indent="-178257">
              <a:buFont typeface="Arial" panose="020B0604020202020204" pitchFamily="34" charset="0"/>
              <a:buChar char="•"/>
            </a:pPr>
            <a:r>
              <a:rPr lang="pl-PL" dirty="0"/>
              <a:t>W skład </a:t>
            </a:r>
            <a:r>
              <a:rPr lang="pl-PL" dirty="0" err="1"/>
              <a:t>fikstury</a:t>
            </a:r>
            <a:r>
              <a:rPr lang="pl-PL" dirty="0"/>
              <a:t> wchodzi tzw. Interface </a:t>
            </a:r>
            <a:r>
              <a:rPr lang="pl-PL" dirty="0" err="1"/>
              <a:t>board</a:t>
            </a:r>
            <a:r>
              <a:rPr lang="pl-PL" dirty="0"/>
              <a:t> (w skrócie IF), który jest kompatybilny z biblioteką oprogramowania Procket, wykorzystywaną we wszystkich naszych testerach.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F14A7-E58F-46E6-8064-ACD9EA15BD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53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033" y="1122363"/>
            <a:ext cx="8799954" cy="1786844"/>
          </a:xfrm>
        </p:spPr>
        <p:txBody>
          <a:bodyPr anchor="t" anchorCtr="0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1638" y="3813377"/>
            <a:ext cx="6970754" cy="705704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Bildobjekt 2" descr="ManOpeningAbox_NoStripe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390" y="3609975"/>
            <a:ext cx="2198931" cy="311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7282013" y="6432518"/>
            <a:ext cx="3090798" cy="365125"/>
          </a:xfrm>
        </p:spPr>
        <p:txBody>
          <a:bodyPr/>
          <a:lstStyle/>
          <a:p>
            <a:fld id="{F2E35E00-9B92-4429-BAB3-343CCB591F87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6492" y="6439677"/>
            <a:ext cx="411426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00749" y="6432958"/>
            <a:ext cx="959875" cy="365125"/>
          </a:xfrm>
        </p:spPr>
        <p:txBody>
          <a:bodyPr/>
          <a:lstStyle/>
          <a:p>
            <a:fld id="{FAFA399C-3ADC-48EA-A9AB-1C1A760B7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4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625" y="1610170"/>
            <a:ext cx="518092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171931" y="1610170"/>
            <a:ext cx="5180926" cy="4351338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5E00-9B92-4429-BAB3-343CCB591F87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A399C-3ADC-48EA-A9AB-1C1A760B7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11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5E00-9B92-4429-BAB3-343CCB591F87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A399C-3ADC-48EA-A9AB-1C1A760B7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42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5E00-9B92-4429-BAB3-343CCB591F87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A399C-3ADC-48EA-A9AB-1C1A760B7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79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5E00-9B92-4429-BAB3-343CCB591F87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A399C-3ADC-48EA-A9AB-1C1A760B77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0413" cy="6205538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07036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0413" cy="68580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82449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7584" y="1122363"/>
            <a:ext cx="9575248" cy="4352400"/>
          </a:xfr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defRPr lang="en-US" sz="44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7282013" y="6432518"/>
            <a:ext cx="3090798" cy="365125"/>
          </a:xfrm>
        </p:spPr>
        <p:txBody>
          <a:bodyPr/>
          <a:lstStyle/>
          <a:p>
            <a:fld id="{F2E35E00-9B92-4429-BAB3-343CCB591F87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6492" y="6439677"/>
            <a:ext cx="411426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00749" y="6432958"/>
            <a:ext cx="959875" cy="365125"/>
          </a:xfrm>
        </p:spPr>
        <p:txBody>
          <a:bodyPr/>
          <a:lstStyle/>
          <a:p>
            <a:fld id="{FAFA399C-3ADC-48EA-A9AB-1C1A760B7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24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033" y="1122363"/>
            <a:ext cx="8799954" cy="1786844"/>
          </a:xfrm>
        </p:spPr>
        <p:txBody>
          <a:bodyPr anchor="t" anchorCtr="0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1638" y="3813377"/>
            <a:ext cx="6970754" cy="7057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FFD43-F6C1-4C0B-85FA-04E3A675C4B9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Engineering with a difference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521FF-86DB-42B4-9013-2EF5F726915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Bildobjekt 11" descr="ManOpeningAbox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740" y="3665538"/>
            <a:ext cx="2175650" cy="307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0503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033" y="1122363"/>
            <a:ext cx="8799954" cy="1786844"/>
          </a:xfrm>
        </p:spPr>
        <p:txBody>
          <a:bodyPr anchor="t" anchorCtr="0"/>
          <a:lstStyle>
            <a:lvl1pPr algn="l">
              <a:defRPr lang="en-US" sz="4400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1638" y="3813377"/>
            <a:ext cx="6970754" cy="7057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FFD43-F6C1-4C0B-85FA-04E3A675C4B9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Engineering with a difference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521FF-86DB-42B4-9013-2EF5F726915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Bildobjekt 1" descr="TechnicalDoc_whenBlue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318" y="3429000"/>
            <a:ext cx="6004202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5113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FFD43-F6C1-4C0B-85FA-04E3A675C4B9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Engineering with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521FF-86DB-42B4-9013-2EF5F7269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145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Oran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033" y="1122363"/>
            <a:ext cx="8799954" cy="1786844"/>
          </a:xfrm>
        </p:spPr>
        <p:txBody>
          <a:bodyPr anchor="t" anchorCtr="0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1638" y="3813377"/>
            <a:ext cx="6970754" cy="7057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Bildobjekt 1" descr="turbin_Transp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99430" y="3113089"/>
            <a:ext cx="4090983" cy="374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9BE33-2D62-44DD-B425-413A07CB5EB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Engineering with a difference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34DA2-1F94-4662-93B4-6BD46D148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5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034" y="1122363"/>
            <a:ext cx="8799954" cy="1786844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4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1638" y="3813377"/>
            <a:ext cx="6970754" cy="705704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Bildobjekt 1" descr="ManWithSig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095" y="3400426"/>
            <a:ext cx="2353427" cy="332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7282013" y="6432518"/>
            <a:ext cx="3090798" cy="365125"/>
          </a:xfrm>
        </p:spPr>
        <p:txBody>
          <a:bodyPr/>
          <a:lstStyle/>
          <a:p>
            <a:fld id="{F2E35E00-9B92-4429-BAB3-343CCB591F87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136492" y="6439677"/>
            <a:ext cx="411426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0400749" y="6432958"/>
            <a:ext cx="959875" cy="365125"/>
          </a:xfrm>
        </p:spPr>
        <p:txBody>
          <a:bodyPr/>
          <a:lstStyle/>
          <a:p>
            <a:fld id="{FAFA399C-3ADC-48EA-A9AB-1C1A760B77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469755" y="3870435"/>
            <a:ext cx="1953503" cy="211887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44649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Oran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033" y="1122363"/>
            <a:ext cx="8799954" cy="1786844"/>
          </a:xfrm>
        </p:spPr>
        <p:txBody>
          <a:bodyPr anchor="t" anchorCtr="0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9BE33-2D62-44DD-B425-413A07CB5EB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Engineering with a difference</a:t>
            </a:r>
          </a:p>
        </p:txBody>
      </p:sp>
      <p:pic>
        <p:nvPicPr>
          <p:cNvPr id="8" name="Bildobjekt 4" descr="Counter_woma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806" y="3235325"/>
            <a:ext cx="569732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34DA2-1F94-4662-93B4-6BD46D1481F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1639" y="3813377"/>
            <a:ext cx="4992730" cy="149172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828561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9BE33-2D62-44DD-B425-413A07CB5EB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Engineering with a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34DA2-1F94-4662-93B4-6BD46D148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2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6"/>
          <p:cNvSpPr>
            <a:spLocks noChangeArrowheads="1"/>
          </p:cNvSpPr>
          <p:nvPr userDrawn="1"/>
        </p:nvSpPr>
        <p:spPr bwMode="auto">
          <a:xfrm>
            <a:off x="840209" y="2357439"/>
            <a:ext cx="1053539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sv-SE" altLang="en-US" sz="4200">
                <a:solidFill>
                  <a:srgbClr val="FFFFFF"/>
                </a:solidFill>
                <a:latin typeface="Calibri" panose="020F0502020204030204" pitchFamily="34" charset="0"/>
              </a:rPr>
              <a:t>Engineering with a difference</a:t>
            </a:r>
          </a:p>
        </p:txBody>
      </p:sp>
      <p:pic>
        <p:nvPicPr>
          <p:cNvPr id="6" name="Bildobjekt 1" descr="ManWithPe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140" y="3349626"/>
            <a:ext cx="2050784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33348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6"/>
          <p:cNvSpPr>
            <a:spLocks noChangeArrowheads="1"/>
          </p:cNvSpPr>
          <p:nvPr userDrawn="1"/>
        </p:nvSpPr>
        <p:spPr bwMode="auto">
          <a:xfrm>
            <a:off x="840209" y="2357439"/>
            <a:ext cx="1053539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sv-SE" altLang="en-US" sz="4200">
                <a:solidFill>
                  <a:srgbClr val="FFFFFF"/>
                </a:solidFill>
                <a:latin typeface="Calibri" panose="020F0502020204030204" pitchFamily="34" charset="0"/>
              </a:rPr>
              <a:t>Engineering with a difference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0" b="1"/>
          <a:stretch/>
        </p:blipFill>
        <p:spPr>
          <a:xfrm>
            <a:off x="0" y="-5348"/>
            <a:ext cx="12190413" cy="149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59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1" descr="Etteplan_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59" y="2831956"/>
            <a:ext cx="5107238" cy="119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46279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6"/>
          <p:cNvSpPr>
            <a:spLocks noChangeArrowheads="1"/>
          </p:cNvSpPr>
          <p:nvPr userDrawn="1"/>
        </p:nvSpPr>
        <p:spPr bwMode="auto">
          <a:xfrm>
            <a:off x="840209" y="2357439"/>
            <a:ext cx="1053539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sv-SE" altLang="en-US" sz="4200">
                <a:solidFill>
                  <a:srgbClr val="FFFFFF"/>
                </a:solidFill>
                <a:latin typeface="Calibri" panose="020F0502020204030204" pitchFamily="34" charset="0"/>
              </a:rPr>
              <a:t>Engineering with a difference</a:t>
            </a:r>
          </a:p>
        </p:txBody>
      </p:sp>
      <p:pic>
        <p:nvPicPr>
          <p:cNvPr id="6" name="Bildobjekt 1" descr="ManWithPe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140" y="3349626"/>
            <a:ext cx="2050784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676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6"/>
          <p:cNvSpPr>
            <a:spLocks noChangeArrowheads="1"/>
          </p:cNvSpPr>
          <p:nvPr userDrawn="1"/>
        </p:nvSpPr>
        <p:spPr bwMode="auto">
          <a:xfrm>
            <a:off x="840209" y="2357439"/>
            <a:ext cx="1053539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sv-SE" altLang="en-US" sz="4200">
                <a:solidFill>
                  <a:srgbClr val="FFFFFF"/>
                </a:solidFill>
                <a:latin typeface="Calibri" panose="020F0502020204030204" pitchFamily="34" charset="0"/>
              </a:rPr>
              <a:t>Engineering with a difference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0" b="1"/>
          <a:stretch/>
        </p:blipFill>
        <p:spPr>
          <a:xfrm>
            <a:off x="0" y="-5348"/>
            <a:ext cx="12190413" cy="149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446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1" descr="Etteplan_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597" y="2781301"/>
            <a:ext cx="6797848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861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ra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2" descr="Box_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373" y="3979863"/>
            <a:ext cx="588145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034" y="1122363"/>
            <a:ext cx="8799954" cy="1786844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4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1640" y="3813377"/>
            <a:ext cx="3555592" cy="2062528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282013" y="6432518"/>
            <a:ext cx="3090798" cy="365125"/>
          </a:xfrm>
        </p:spPr>
        <p:txBody>
          <a:bodyPr/>
          <a:lstStyle/>
          <a:p>
            <a:fld id="{F2E35E00-9B92-4429-BAB3-343CCB591F87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6492" y="6439677"/>
            <a:ext cx="411426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00749" y="6432958"/>
            <a:ext cx="959875" cy="365125"/>
          </a:xfrm>
        </p:spPr>
        <p:txBody>
          <a:bodyPr/>
          <a:lstStyle/>
          <a:p>
            <a:fld id="{FAFA399C-3ADC-48EA-A9AB-1C1A760B77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5685" y="4217989"/>
            <a:ext cx="5475103" cy="15128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1697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ram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5E00-9B92-4429-BAB3-343CCB591F87}" type="datetimeFigureOut">
              <a:rPr lang="en-US" smtClean="0"/>
              <a:pPr/>
              <a:t>9/13/2018</a:t>
            </a:fld>
            <a:endParaRPr lang="en-US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A399C-3ADC-48EA-A9AB-1C1A760B77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291034" y="1122363"/>
            <a:ext cx="8799954" cy="1786844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4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291638" y="3813377"/>
            <a:ext cx="6970754" cy="705704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02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ram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5E00-9B92-4429-BAB3-343CCB591F87}" type="datetimeFigureOut">
              <a:rPr lang="en-US" smtClean="0"/>
              <a:pPr/>
              <a:t>9/13/2018</a:t>
            </a:fld>
            <a:endParaRPr lang="en-US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A399C-3ADC-48EA-A9AB-1C1A760B77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291034" y="1122363"/>
            <a:ext cx="8799954" cy="1786844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4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291638" y="3813377"/>
            <a:ext cx="6970754" cy="705704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78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Fram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2" descr="Wind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848" y="1376894"/>
            <a:ext cx="7315618" cy="468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034" y="1122363"/>
            <a:ext cx="8799954" cy="1786844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sz="4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1638" y="3813377"/>
            <a:ext cx="6970754" cy="705704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82013" y="6432518"/>
            <a:ext cx="3090798" cy="365125"/>
          </a:xfrm>
        </p:spPr>
        <p:txBody>
          <a:bodyPr/>
          <a:lstStyle/>
          <a:p>
            <a:fld id="{F2E35E00-9B92-4429-BAB3-343CCB591F87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6492" y="6439677"/>
            <a:ext cx="411426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00749" y="6432958"/>
            <a:ext cx="959875" cy="365125"/>
          </a:xfrm>
        </p:spPr>
        <p:txBody>
          <a:bodyPr/>
          <a:lstStyle/>
          <a:p>
            <a:fld id="{FAFA399C-3ADC-48EA-A9AB-1C1A760B7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90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and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82014" y="6432518"/>
            <a:ext cx="3090798" cy="365125"/>
          </a:xfrm>
        </p:spPr>
        <p:txBody>
          <a:bodyPr/>
          <a:lstStyle/>
          <a:p>
            <a:fld id="{F2E35E00-9B92-4429-BAB3-343CCB591F87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A399C-3ADC-48EA-A9AB-1C1A760B77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8626" y="1610170"/>
            <a:ext cx="1051423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1830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5E00-9B92-4429-BAB3-343CCB591F87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A399C-3ADC-48EA-A9AB-1C1A760B7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61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8625" y="1610170"/>
            <a:ext cx="518092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1931" y="1610170"/>
            <a:ext cx="518092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35E00-9B92-4429-BAB3-343CCB591F87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A399C-3ADC-48EA-A9AB-1C1A760B7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7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/>
        </p:nvSpPr>
        <p:spPr>
          <a:xfrm>
            <a:off x="0" y="6218238"/>
            <a:ext cx="12190413" cy="639762"/>
          </a:xfrm>
          <a:prstGeom prst="rect">
            <a:avLst/>
          </a:prstGeom>
          <a:solidFill>
            <a:schemeClr val="accent1"/>
          </a:solidFill>
          <a:ln w="63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626" y="332656"/>
            <a:ext cx="10514231" cy="648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626" y="1610170"/>
            <a:ext cx="105142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82014" y="6432518"/>
            <a:ext cx="3090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2E35E00-9B92-4429-BAB3-343CCB591F87}" type="datetimeFigureOut">
              <a:rPr lang="en-US" smtClean="0"/>
              <a:pPr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36492" y="6439677"/>
            <a:ext cx="4114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00749" y="6432958"/>
            <a:ext cx="959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AFA399C-3ADC-48EA-A9AB-1C1A760B771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Bildobjekt 7" descr="Etteplan_logo_white.p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828" y="6380163"/>
            <a:ext cx="1442328" cy="336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41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1" r:id="rId3"/>
    <p:sldLayoutId id="2147483720" r:id="rId4"/>
    <p:sldLayoutId id="2147483721" r:id="rId5"/>
    <p:sldLayoutId id="2147483716" r:id="rId6"/>
    <p:sldLayoutId id="2147483673" r:id="rId7"/>
    <p:sldLayoutId id="2147483662" r:id="rId8"/>
    <p:sldLayoutId id="2147483664" r:id="rId9"/>
    <p:sldLayoutId id="2147483719" r:id="rId10"/>
    <p:sldLayoutId id="2147483666" r:id="rId11"/>
    <p:sldLayoutId id="2147483667" r:id="rId12"/>
    <p:sldLayoutId id="2147483688" r:id="rId13"/>
    <p:sldLayoutId id="2147483689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91" y="365125"/>
            <a:ext cx="10514231" cy="648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91" y="1825625"/>
            <a:ext cx="105142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74234" y="6438760"/>
            <a:ext cx="3090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17FFD43-F6C1-4C0B-85FA-04E3A675C4B9}" type="datetimeFigureOut">
              <a:rPr lang="en-US" smtClean="0"/>
              <a:pPr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36492" y="6433201"/>
            <a:ext cx="4114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Engineering with a difference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00749" y="6433221"/>
            <a:ext cx="959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37521FF-86DB-42B4-9013-2EF5F726915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Bildobjekt 7" descr="Etteplan_logo_whit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828" y="6380163"/>
            <a:ext cx="1442328" cy="336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697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90" r:id="rId2"/>
    <p:sldLayoutId id="2147483683" r:id="rId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91" y="365126"/>
            <a:ext cx="10514231" cy="132556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91" y="1825625"/>
            <a:ext cx="105142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74234" y="6438497"/>
            <a:ext cx="3090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E49BE33-2D62-44DD-B425-413A07CB5EBD}" type="datetimeFigureOut">
              <a:rPr lang="en-US" smtClean="0"/>
              <a:pPr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36492" y="6432057"/>
            <a:ext cx="4114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Engineering with a difference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00749" y="6432958"/>
            <a:ext cx="959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C234DA2-1F94-4662-93B4-6BD46D1481F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Bildobjekt 7" descr="Etteplan_logo_whit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828" y="6380163"/>
            <a:ext cx="1442328" cy="336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711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03" r:id="rId2"/>
    <p:sldLayoutId id="2147483698" r:id="rId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91" y="365126"/>
            <a:ext cx="10514231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91" y="1825625"/>
            <a:ext cx="105142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74234" y="6438497"/>
            <a:ext cx="3090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2DDC329-9793-4E39-BB78-E49E9B53D916}" type="datetimeFigureOut">
              <a:rPr lang="en-US" smtClean="0"/>
              <a:pPr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36492" y="6432057"/>
            <a:ext cx="4114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00749" y="6432958"/>
            <a:ext cx="959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9E8BBD1-228B-4309-9B94-AF457978771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Bildobjekt 7" descr="Etteplan_logo_whit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828" y="6380163"/>
            <a:ext cx="1442328" cy="336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6277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7" r:id="rId2"/>
    <p:sldLayoutId id="214748371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91" y="365126"/>
            <a:ext cx="10514231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91" y="1825625"/>
            <a:ext cx="105142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74234" y="6438497"/>
            <a:ext cx="3090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2DDC329-9793-4E39-BB78-E49E9B53D916}" type="datetimeFigureOut">
              <a:rPr lang="en-US" smtClean="0"/>
              <a:pPr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36492" y="6432057"/>
            <a:ext cx="4114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00749" y="6432958"/>
            <a:ext cx="959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9E8BBD1-228B-4309-9B94-AF457978771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Bildobjekt 7" descr="Etteplan_logo_whit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28" y="6380163"/>
            <a:ext cx="1923799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92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microsoft.com/office/2007/relationships/hdphoto" Target="../media/hdphoto3.wdp"/><Relationship Id="rId9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172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3">
            <a:extLst>
              <a:ext uri="{FF2B5EF4-FFF2-40B4-BE49-F238E27FC236}">
                <a16:creationId xmlns:a16="http://schemas.microsoft.com/office/drawing/2014/main" id="{A5804640-7A21-4254-BDC4-FBC013D87C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20" b="4593"/>
          <a:stretch/>
        </p:blipFill>
        <p:spPr>
          <a:xfrm>
            <a:off x="0" y="-1"/>
            <a:ext cx="12184592" cy="6210301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5CAD515-603D-4613-92C3-C6E71AE51748}"/>
              </a:ext>
            </a:extLst>
          </p:cNvPr>
          <p:cNvSpPr txBox="1">
            <a:spLocks/>
          </p:cNvSpPr>
          <p:nvPr/>
        </p:nvSpPr>
        <p:spPr>
          <a:xfrm>
            <a:off x="8505371" y="319315"/>
            <a:ext cx="3396343" cy="2583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i-FI" b="1" dirty="0" err="1">
                <a:solidFill>
                  <a:prstClr val="black"/>
                </a:solidFill>
                <a:cs typeface="Arial" charset="0"/>
              </a:rPr>
              <a:t>Test</a:t>
            </a:r>
            <a:r>
              <a:rPr lang="fi-FI" b="1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fi-FI" b="1" dirty="0" err="1">
                <a:solidFill>
                  <a:prstClr val="black"/>
                </a:solidFill>
                <a:cs typeface="Arial" charset="0"/>
              </a:rPr>
              <a:t>Fixture</a:t>
            </a:r>
            <a:endParaRPr lang="fi-FI" b="1" dirty="0">
              <a:solidFill>
                <a:prstClr val="black"/>
              </a:solidFill>
              <a:cs typeface="Arial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fi-FI" dirty="0" err="1">
                <a:solidFill>
                  <a:prstClr val="black"/>
                </a:solidFill>
                <a:cs typeface="Arial" charset="0"/>
              </a:rPr>
              <a:t>Spring</a:t>
            </a:r>
            <a:r>
              <a:rPr lang="fi-FI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fi-FI" dirty="0" err="1">
                <a:solidFill>
                  <a:prstClr val="black"/>
                </a:solidFill>
                <a:cs typeface="Arial" charset="0"/>
              </a:rPr>
              <a:t>loaded</a:t>
            </a:r>
            <a:r>
              <a:rPr lang="fi-FI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fi-FI" dirty="0" err="1">
                <a:solidFill>
                  <a:prstClr val="black"/>
                </a:solidFill>
                <a:cs typeface="Arial" charset="0"/>
              </a:rPr>
              <a:t>probe</a:t>
            </a:r>
            <a:r>
              <a:rPr lang="fi-FI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fi-FI" dirty="0" err="1">
                <a:solidFill>
                  <a:prstClr val="black"/>
                </a:solidFill>
                <a:cs typeface="Arial" charset="0"/>
              </a:rPr>
              <a:t>contacts</a:t>
            </a:r>
            <a:r>
              <a:rPr lang="fi-FI" dirty="0">
                <a:solidFill>
                  <a:prstClr val="black"/>
                </a:solidFill>
                <a:cs typeface="Arial" charset="0"/>
              </a:rPr>
              <a:t> to DUT</a:t>
            </a:r>
            <a:r>
              <a:rPr lang="pl-PL" dirty="0">
                <a:solidFill>
                  <a:prstClr val="black"/>
                </a:solidFill>
                <a:cs typeface="Arial" charset="0"/>
              </a:rPr>
              <a:t>,</a:t>
            </a:r>
            <a:endParaRPr lang="fi-FI" dirty="0">
              <a:solidFill>
                <a:prstClr val="black"/>
              </a:solidFill>
              <a:cs typeface="Arial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fi-FI" dirty="0" err="1">
                <a:solidFill>
                  <a:prstClr val="black"/>
                </a:solidFill>
                <a:cs typeface="Arial" charset="0"/>
              </a:rPr>
              <a:t>Manually</a:t>
            </a:r>
            <a:r>
              <a:rPr lang="fi-FI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fi-FI" dirty="0" err="1">
                <a:solidFill>
                  <a:prstClr val="black"/>
                </a:solidFill>
                <a:cs typeface="Arial" charset="0"/>
              </a:rPr>
              <a:t>adjustable</a:t>
            </a:r>
            <a:r>
              <a:rPr lang="fi-FI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fi-FI" dirty="0" err="1">
                <a:solidFill>
                  <a:prstClr val="black"/>
                </a:solidFill>
                <a:cs typeface="Arial" charset="0"/>
              </a:rPr>
              <a:t>jibs</a:t>
            </a:r>
            <a:r>
              <a:rPr lang="fi-FI" dirty="0">
                <a:solidFill>
                  <a:prstClr val="black"/>
                </a:solidFill>
                <a:cs typeface="Arial" charset="0"/>
              </a:rPr>
              <a:t> for </a:t>
            </a:r>
            <a:r>
              <a:rPr lang="fi-FI" dirty="0" err="1">
                <a:solidFill>
                  <a:prstClr val="black"/>
                </a:solidFill>
                <a:cs typeface="Arial" charset="0"/>
              </a:rPr>
              <a:t>test</a:t>
            </a:r>
            <a:r>
              <a:rPr lang="fi-FI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fi-FI" dirty="0" err="1">
                <a:solidFill>
                  <a:prstClr val="black"/>
                </a:solidFill>
                <a:cs typeface="Arial" charset="0"/>
              </a:rPr>
              <a:t>probes</a:t>
            </a:r>
            <a:r>
              <a:rPr lang="pl-PL" dirty="0">
                <a:solidFill>
                  <a:prstClr val="black"/>
                </a:solidFill>
                <a:cs typeface="Arial" charset="0"/>
              </a:rPr>
              <a:t>,</a:t>
            </a:r>
            <a:endParaRPr lang="fi-FI" dirty="0">
              <a:solidFill>
                <a:prstClr val="black"/>
              </a:solidFill>
              <a:cs typeface="Arial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fi-FI" dirty="0">
                <a:solidFill>
                  <a:prstClr val="black"/>
                </a:solidFill>
                <a:cs typeface="Arial" charset="0"/>
              </a:rPr>
              <a:t>Max DUT </a:t>
            </a:r>
            <a:r>
              <a:rPr lang="fi-FI" dirty="0" err="1">
                <a:solidFill>
                  <a:prstClr val="black"/>
                </a:solidFill>
                <a:cs typeface="Arial" charset="0"/>
              </a:rPr>
              <a:t>board</a:t>
            </a:r>
            <a:r>
              <a:rPr lang="fi-FI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fi-FI" dirty="0" err="1">
                <a:solidFill>
                  <a:prstClr val="black"/>
                </a:solidFill>
                <a:cs typeface="Arial" charset="0"/>
              </a:rPr>
              <a:t>size</a:t>
            </a:r>
            <a:r>
              <a:rPr lang="fi-FI" dirty="0">
                <a:solidFill>
                  <a:prstClr val="black"/>
                </a:solidFill>
                <a:cs typeface="Arial" charset="0"/>
              </a:rPr>
              <a:t> 270 x 120mm</a:t>
            </a:r>
            <a:r>
              <a:rPr lang="pl-PL" dirty="0">
                <a:solidFill>
                  <a:prstClr val="black"/>
                </a:solidFill>
                <a:cs typeface="Arial" charset="0"/>
              </a:rPr>
              <a:t>.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fi-FI" dirty="0">
              <a:solidFill>
                <a:prstClr val="black"/>
              </a:solidFill>
              <a:cs typeface="Arial" charset="0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endParaRPr lang="pl-PL" b="1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841F502-AB7F-4A11-823D-15364D11F1C4}"/>
              </a:ext>
            </a:extLst>
          </p:cNvPr>
          <p:cNvSpPr txBox="1">
            <a:spLocks/>
          </p:cNvSpPr>
          <p:nvPr/>
        </p:nvSpPr>
        <p:spPr>
          <a:xfrm>
            <a:off x="129044" y="4154715"/>
            <a:ext cx="3468914" cy="1939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i-FI" b="1" dirty="0" err="1">
                <a:solidFill>
                  <a:prstClr val="black"/>
                </a:solidFill>
                <a:cs typeface="Arial" charset="0"/>
              </a:rPr>
              <a:t>Suitable</a:t>
            </a:r>
            <a:r>
              <a:rPr lang="fi-FI" b="1" dirty="0">
                <a:solidFill>
                  <a:prstClr val="black"/>
                </a:solidFill>
                <a:cs typeface="Arial" charset="0"/>
              </a:rPr>
              <a:t> for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fi-FI" dirty="0">
                <a:solidFill>
                  <a:prstClr val="black"/>
                </a:solidFill>
                <a:cs typeface="Arial" charset="0"/>
              </a:rPr>
              <a:t>SW/HW R&amp;D </a:t>
            </a:r>
            <a:r>
              <a:rPr lang="fi-FI" dirty="0" err="1">
                <a:solidFill>
                  <a:prstClr val="black"/>
                </a:solidFill>
                <a:cs typeface="Arial" charset="0"/>
              </a:rPr>
              <a:t>testing</a:t>
            </a:r>
            <a:r>
              <a:rPr lang="pl-PL" dirty="0">
                <a:solidFill>
                  <a:prstClr val="black"/>
                </a:solidFill>
                <a:cs typeface="Arial" charset="0"/>
              </a:rPr>
              <a:t>,</a:t>
            </a:r>
            <a:endParaRPr lang="fi-FI" dirty="0">
              <a:solidFill>
                <a:prstClr val="black"/>
              </a:solidFill>
              <a:cs typeface="Arial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fi-FI" dirty="0">
                <a:solidFill>
                  <a:prstClr val="black"/>
                </a:solidFill>
                <a:cs typeface="Arial" charset="0"/>
              </a:rPr>
              <a:t>UUT Programming</a:t>
            </a:r>
            <a:r>
              <a:rPr lang="pl-PL" dirty="0">
                <a:solidFill>
                  <a:prstClr val="black"/>
                </a:solidFill>
                <a:cs typeface="Arial" charset="0"/>
              </a:rPr>
              <a:t>,</a:t>
            </a:r>
            <a:endParaRPr lang="fi-FI" dirty="0">
              <a:solidFill>
                <a:prstClr val="black"/>
              </a:solidFill>
              <a:cs typeface="Arial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fi-FI" dirty="0">
                <a:solidFill>
                  <a:prstClr val="black"/>
                </a:solidFill>
                <a:cs typeface="Arial" charset="0"/>
              </a:rPr>
              <a:t>Small </a:t>
            </a:r>
            <a:r>
              <a:rPr lang="fi-FI" dirty="0" err="1">
                <a:solidFill>
                  <a:prstClr val="black"/>
                </a:solidFill>
                <a:cs typeface="Arial" charset="0"/>
              </a:rPr>
              <a:t>volume</a:t>
            </a:r>
            <a:r>
              <a:rPr lang="fi-FI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fi-FI" dirty="0" err="1">
                <a:solidFill>
                  <a:prstClr val="black"/>
                </a:solidFill>
                <a:cs typeface="Arial" charset="0"/>
              </a:rPr>
              <a:t>production</a:t>
            </a:r>
            <a:r>
              <a:rPr lang="pl-PL" dirty="0">
                <a:solidFill>
                  <a:prstClr val="black"/>
                </a:solidFill>
                <a:cs typeface="Arial" charset="0"/>
              </a:rPr>
              <a:t>.</a:t>
            </a:r>
            <a:endParaRPr lang="fi-FI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AC87BAB-56DD-4405-9ADF-CF30105E8F76}"/>
              </a:ext>
            </a:extLst>
          </p:cNvPr>
          <p:cNvSpPr txBox="1">
            <a:spLocks/>
          </p:cNvSpPr>
          <p:nvPr/>
        </p:nvSpPr>
        <p:spPr>
          <a:xfrm>
            <a:off x="8505371" y="3069773"/>
            <a:ext cx="3679221" cy="3140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fi-FI" b="1" dirty="0" err="1">
                <a:solidFill>
                  <a:prstClr val="black"/>
                </a:solidFill>
                <a:cs typeface="Arial" charset="0"/>
              </a:rPr>
              <a:t>Etteplan’s</a:t>
            </a:r>
            <a:r>
              <a:rPr lang="fi-FI" b="1" dirty="0">
                <a:solidFill>
                  <a:prstClr val="black"/>
                </a:solidFill>
                <a:cs typeface="Arial" charset="0"/>
              </a:rPr>
              <a:t> general </a:t>
            </a:r>
            <a:r>
              <a:rPr lang="fi-FI" b="1" dirty="0" err="1">
                <a:solidFill>
                  <a:prstClr val="black"/>
                </a:solidFill>
                <a:cs typeface="Arial" charset="0"/>
              </a:rPr>
              <a:t>purpose</a:t>
            </a:r>
            <a:r>
              <a:rPr lang="fi-FI" b="1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fi-FI" b="1" dirty="0" err="1">
                <a:solidFill>
                  <a:prstClr val="black"/>
                </a:solidFill>
                <a:cs typeface="Arial" charset="0"/>
              </a:rPr>
              <a:t>Interface</a:t>
            </a:r>
            <a:r>
              <a:rPr lang="fi-FI" b="1" dirty="0">
                <a:solidFill>
                  <a:prstClr val="black"/>
                </a:solidFill>
                <a:cs typeface="Arial" charset="0"/>
              </a:rPr>
              <a:t> (IF) </a:t>
            </a:r>
            <a:r>
              <a:rPr lang="fi-FI" b="1" dirty="0" err="1">
                <a:solidFill>
                  <a:prstClr val="black"/>
                </a:solidFill>
                <a:cs typeface="Arial" charset="0"/>
              </a:rPr>
              <a:t>board</a:t>
            </a:r>
            <a:endParaRPr lang="fi-FI" b="1" dirty="0">
              <a:solidFill>
                <a:prstClr val="black"/>
              </a:solidFill>
              <a:cs typeface="Arial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fi-FI" dirty="0" err="1">
                <a:solidFill>
                  <a:prstClr val="black"/>
                </a:solidFill>
                <a:cs typeface="Arial" charset="0"/>
              </a:rPr>
              <a:t>Isolation</a:t>
            </a:r>
            <a:r>
              <a:rPr lang="fi-FI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fi-FI" dirty="0" err="1">
                <a:solidFill>
                  <a:prstClr val="black"/>
                </a:solidFill>
                <a:cs typeface="Arial" charset="0"/>
              </a:rPr>
              <a:t>relays</a:t>
            </a:r>
            <a:r>
              <a:rPr lang="fi-FI" dirty="0">
                <a:solidFill>
                  <a:prstClr val="black"/>
                </a:solidFill>
                <a:cs typeface="Arial" charset="0"/>
              </a:rPr>
              <a:t> for ISP </a:t>
            </a:r>
            <a:r>
              <a:rPr lang="fi-FI" dirty="0" err="1">
                <a:solidFill>
                  <a:prstClr val="black"/>
                </a:solidFill>
                <a:cs typeface="Arial" charset="0"/>
              </a:rPr>
              <a:t>programmer</a:t>
            </a:r>
            <a:r>
              <a:rPr lang="pl-PL" dirty="0">
                <a:solidFill>
                  <a:prstClr val="black"/>
                </a:solidFill>
                <a:cs typeface="Arial" charset="0"/>
              </a:rPr>
              <a:t>,</a:t>
            </a:r>
            <a:endParaRPr lang="fi-FI" dirty="0">
              <a:solidFill>
                <a:prstClr val="black"/>
              </a:solidFill>
              <a:cs typeface="Arial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fi-FI" dirty="0" err="1">
                <a:solidFill>
                  <a:prstClr val="black"/>
                </a:solidFill>
                <a:cs typeface="Arial" charset="0"/>
              </a:rPr>
              <a:t>Connectors</a:t>
            </a:r>
            <a:r>
              <a:rPr lang="fi-FI" dirty="0">
                <a:solidFill>
                  <a:prstClr val="black"/>
                </a:solidFill>
                <a:cs typeface="Arial" charset="0"/>
              </a:rPr>
              <a:t> for DAQ, PSU, USB </a:t>
            </a:r>
            <a:r>
              <a:rPr lang="fi-FI" dirty="0" err="1">
                <a:solidFill>
                  <a:prstClr val="black"/>
                </a:solidFill>
                <a:cs typeface="Arial" charset="0"/>
              </a:rPr>
              <a:t>device</a:t>
            </a:r>
            <a:r>
              <a:rPr lang="pl-PL" dirty="0">
                <a:solidFill>
                  <a:prstClr val="black"/>
                </a:solidFill>
                <a:cs typeface="Arial" charset="0"/>
              </a:rPr>
              <a:t>,</a:t>
            </a:r>
            <a:endParaRPr lang="fi-FI" dirty="0">
              <a:solidFill>
                <a:prstClr val="black"/>
              </a:solidFill>
              <a:cs typeface="Arial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fi-FI" dirty="0">
                <a:solidFill>
                  <a:prstClr val="black"/>
                </a:solidFill>
                <a:cs typeface="Arial" charset="0"/>
              </a:rPr>
              <a:t>SW </a:t>
            </a:r>
            <a:r>
              <a:rPr lang="fi-FI" dirty="0" err="1">
                <a:solidFill>
                  <a:prstClr val="black"/>
                </a:solidFill>
                <a:cs typeface="Arial" charset="0"/>
              </a:rPr>
              <a:t>compatible</a:t>
            </a:r>
            <a:r>
              <a:rPr lang="fi-FI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fi-FI" dirty="0" err="1">
                <a:solidFill>
                  <a:prstClr val="black"/>
                </a:solidFill>
                <a:cs typeface="Arial" charset="0"/>
              </a:rPr>
              <a:t>with</a:t>
            </a:r>
            <a:r>
              <a:rPr lang="fi-FI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fi-FI" dirty="0" err="1">
                <a:solidFill>
                  <a:prstClr val="black"/>
                </a:solidFill>
                <a:cs typeface="Arial" charset="0"/>
              </a:rPr>
              <a:t>other</a:t>
            </a:r>
            <a:r>
              <a:rPr lang="fi-FI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fi-FI" dirty="0" err="1">
                <a:solidFill>
                  <a:prstClr val="black"/>
                </a:solidFill>
                <a:cs typeface="Arial" charset="0"/>
              </a:rPr>
              <a:t>Procket</a:t>
            </a:r>
            <a:r>
              <a:rPr lang="fi-FI" dirty="0">
                <a:solidFill>
                  <a:prstClr val="black"/>
                </a:solidFill>
                <a:cs typeface="Arial" charset="0"/>
              </a:rPr>
              <a:t> </a:t>
            </a:r>
            <a:r>
              <a:rPr lang="fi-FI" dirty="0" err="1">
                <a:solidFill>
                  <a:prstClr val="black"/>
                </a:solidFill>
                <a:cs typeface="Arial" charset="0"/>
              </a:rPr>
              <a:t>fixtures</a:t>
            </a:r>
            <a:r>
              <a:rPr lang="pl-PL" dirty="0">
                <a:solidFill>
                  <a:prstClr val="black"/>
                </a:solidFill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908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2C0AEA-4CB1-444A-97DE-3CF83E5533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4" t="17760" b="19029"/>
          <a:stretch/>
        </p:blipFill>
        <p:spPr>
          <a:xfrm>
            <a:off x="245949" y="148771"/>
            <a:ext cx="11698515" cy="59260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5D4EE2A6-7F45-4C38-91BC-A66667EC0133}"/>
              </a:ext>
            </a:extLst>
          </p:cNvPr>
          <p:cNvGrpSpPr/>
          <p:nvPr/>
        </p:nvGrpSpPr>
        <p:grpSpPr>
          <a:xfrm>
            <a:off x="1939173" y="4953046"/>
            <a:ext cx="7477425" cy="717930"/>
            <a:chOff x="1939173" y="4953046"/>
            <a:chExt cx="7477425" cy="717930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ECF438C3-D0BE-4D0F-808C-AD594E5FE5B7}"/>
                </a:ext>
              </a:extLst>
            </p:cNvPr>
            <p:cNvSpPr/>
            <p:nvPr/>
          </p:nvSpPr>
          <p:spPr>
            <a:xfrm>
              <a:off x="4429287" y="4965699"/>
              <a:ext cx="578142" cy="70026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GND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D30D9CD4-9E36-47A4-AF26-05DAE56513F7}"/>
                </a:ext>
              </a:extLst>
            </p:cNvPr>
            <p:cNvSpPr/>
            <p:nvPr/>
          </p:nvSpPr>
          <p:spPr>
            <a:xfrm>
              <a:off x="1939173" y="4953046"/>
              <a:ext cx="2490114" cy="28737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DUT </a:t>
              </a:r>
              <a:r>
                <a:rPr lang="pl-PL" sz="1200" b="1" dirty="0" err="1">
                  <a:solidFill>
                    <a:schemeClr val="bg1"/>
                  </a:solidFill>
                </a:rPr>
                <a:t>Connectors</a:t>
              </a:r>
              <a:endParaRPr lang="pl-PL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114A7BA-DC18-49C3-9B49-30FCA44724B1}"/>
                </a:ext>
              </a:extLst>
            </p:cNvPr>
            <p:cNvSpPr/>
            <p:nvPr/>
          </p:nvSpPr>
          <p:spPr>
            <a:xfrm>
              <a:off x="2597144" y="5367178"/>
              <a:ext cx="1832143" cy="25815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DUT </a:t>
              </a:r>
              <a:r>
                <a:rPr lang="pl-PL" sz="1200" b="1" dirty="0" err="1">
                  <a:solidFill>
                    <a:schemeClr val="bg1"/>
                  </a:solidFill>
                </a:rPr>
                <a:t>Connectors</a:t>
              </a:r>
              <a:endParaRPr lang="pl-PL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9552673-A5FC-4D21-8DE2-3BD4247C254B}"/>
                </a:ext>
              </a:extLst>
            </p:cNvPr>
            <p:cNvSpPr/>
            <p:nvPr/>
          </p:nvSpPr>
          <p:spPr>
            <a:xfrm>
              <a:off x="6926484" y="5383604"/>
              <a:ext cx="2490114" cy="28737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DUT </a:t>
              </a:r>
              <a:r>
                <a:rPr lang="pl-PL" sz="1200" b="1" dirty="0" err="1">
                  <a:solidFill>
                    <a:schemeClr val="bg1"/>
                  </a:solidFill>
                </a:rPr>
                <a:t>Connectors</a:t>
              </a:r>
              <a:endParaRPr lang="pl-PL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D3AF9A9-EAA8-4119-8C7A-6153F80686D0}"/>
                </a:ext>
              </a:extLst>
            </p:cNvPr>
            <p:cNvSpPr/>
            <p:nvPr/>
          </p:nvSpPr>
          <p:spPr>
            <a:xfrm>
              <a:off x="6948427" y="5020627"/>
              <a:ext cx="1832143" cy="25815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DUT </a:t>
              </a:r>
              <a:r>
                <a:rPr lang="pl-PL" sz="1200" b="1" dirty="0" err="1">
                  <a:solidFill>
                    <a:schemeClr val="bg1"/>
                  </a:solidFill>
                </a:rPr>
                <a:t>Connectors</a:t>
              </a:r>
              <a:endParaRPr lang="pl-PL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0591AA5-7DAA-42A4-B9F2-1E65FCC750E6}"/>
              </a:ext>
            </a:extLst>
          </p:cNvPr>
          <p:cNvGrpSpPr/>
          <p:nvPr/>
        </p:nvGrpSpPr>
        <p:grpSpPr>
          <a:xfrm>
            <a:off x="7450937" y="624114"/>
            <a:ext cx="3899233" cy="3665556"/>
            <a:chOff x="7450937" y="624114"/>
            <a:chExt cx="3899233" cy="3665556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F979FDBE-325D-4C16-B528-4EC9681C4D46}"/>
                </a:ext>
              </a:extLst>
            </p:cNvPr>
            <p:cNvSpPr/>
            <p:nvPr/>
          </p:nvSpPr>
          <p:spPr>
            <a:xfrm>
              <a:off x="8990669" y="809050"/>
              <a:ext cx="2359501" cy="348062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600" b="1" dirty="0">
                  <a:solidFill>
                    <a:schemeClr val="bg1"/>
                  </a:solidFill>
                </a:rPr>
                <a:t>NI DAQ</a:t>
              </a:r>
            </a:p>
            <a:p>
              <a:pPr algn="ctr"/>
              <a:r>
                <a:rPr lang="pl-PL" sz="1600" b="1" dirty="0">
                  <a:solidFill>
                    <a:schemeClr val="bg1"/>
                  </a:solidFill>
                </a:rPr>
                <a:t>USB-6003</a:t>
              </a:r>
            </a:p>
            <a:p>
              <a:pPr algn="ctr"/>
              <a:r>
                <a:rPr lang="pl-PL" sz="1600" b="1" dirty="0">
                  <a:solidFill>
                    <a:schemeClr val="bg1"/>
                  </a:solidFill>
                </a:rPr>
                <a:t>Card</a:t>
              </a: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381F1D0E-583E-41E8-8422-D97A7443B7A6}"/>
                </a:ext>
              </a:extLst>
            </p:cNvPr>
            <p:cNvSpPr/>
            <p:nvPr/>
          </p:nvSpPr>
          <p:spPr>
            <a:xfrm>
              <a:off x="8055865" y="624114"/>
              <a:ext cx="861201" cy="52166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DAQ PFI &amp; AO</a:t>
              </a:r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0A4E652A-EE9C-445A-A254-0D9229AEA71C}"/>
                </a:ext>
              </a:extLst>
            </p:cNvPr>
            <p:cNvSpPr/>
            <p:nvPr/>
          </p:nvSpPr>
          <p:spPr>
            <a:xfrm>
              <a:off x="7450937" y="1819594"/>
              <a:ext cx="1323223" cy="27780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DAQ AI</a:t>
              </a: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E1CFBE86-3890-498F-AA4C-050D5C5DFEC3}"/>
                </a:ext>
              </a:extLst>
            </p:cNvPr>
            <p:cNvSpPr/>
            <p:nvPr/>
          </p:nvSpPr>
          <p:spPr>
            <a:xfrm>
              <a:off x="7457347" y="1378216"/>
              <a:ext cx="1323223" cy="27780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DAQ IO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35583D7-3E9E-490F-8D0A-6D5E469D249D}"/>
              </a:ext>
            </a:extLst>
          </p:cNvPr>
          <p:cNvGrpSpPr/>
          <p:nvPr/>
        </p:nvGrpSpPr>
        <p:grpSpPr>
          <a:xfrm>
            <a:off x="4238169" y="677636"/>
            <a:ext cx="3933372" cy="1262076"/>
            <a:chOff x="4238169" y="677636"/>
            <a:chExt cx="3933372" cy="1262076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CC6F825-31EF-4356-A7F2-6AB94A4FC681}"/>
                </a:ext>
              </a:extLst>
            </p:cNvPr>
            <p:cNvSpPr/>
            <p:nvPr/>
          </p:nvSpPr>
          <p:spPr>
            <a:xfrm>
              <a:off x="4238169" y="677636"/>
              <a:ext cx="878120" cy="46347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DUT A PWR In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19D4874-A158-4C7F-9542-4AF4AE155601}"/>
                </a:ext>
              </a:extLst>
            </p:cNvPr>
            <p:cNvSpPr/>
            <p:nvPr/>
          </p:nvSpPr>
          <p:spPr>
            <a:xfrm>
              <a:off x="7293421" y="677636"/>
              <a:ext cx="878120" cy="46347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DUT B PWR In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F4D2AD4-DE88-40E5-A4CD-4D88DFA4BB9D}"/>
                </a:ext>
              </a:extLst>
            </p:cNvPr>
            <p:cNvSpPr/>
            <p:nvPr/>
          </p:nvSpPr>
          <p:spPr>
            <a:xfrm>
              <a:off x="5217086" y="784758"/>
              <a:ext cx="1604628" cy="6676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 err="1">
                  <a:solidFill>
                    <a:schemeClr val="bg1"/>
                  </a:solidFill>
                </a:rPr>
                <a:t>DUTs</a:t>
              </a:r>
              <a:r>
                <a:rPr lang="pl-PL" sz="1200" b="1" dirty="0">
                  <a:solidFill>
                    <a:schemeClr val="bg1"/>
                  </a:solidFill>
                </a:rPr>
                <a:t> PWR </a:t>
              </a:r>
              <a:r>
                <a:rPr lang="pl-PL" sz="1200" b="1" dirty="0" err="1">
                  <a:solidFill>
                    <a:schemeClr val="bg1"/>
                  </a:solidFill>
                </a:rPr>
                <a:t>Relays</a:t>
              </a:r>
              <a:endParaRPr lang="pl-PL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7F25749-E993-438B-8566-8DA854C290DA}"/>
                </a:ext>
              </a:extLst>
            </p:cNvPr>
            <p:cNvSpPr/>
            <p:nvPr/>
          </p:nvSpPr>
          <p:spPr>
            <a:xfrm>
              <a:off x="5384801" y="1476242"/>
              <a:ext cx="1436913" cy="46347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 err="1">
                  <a:solidFill>
                    <a:schemeClr val="bg1"/>
                  </a:solidFill>
                </a:rPr>
                <a:t>DUTs</a:t>
              </a:r>
              <a:r>
                <a:rPr lang="pl-PL" sz="1200" b="1" dirty="0">
                  <a:solidFill>
                    <a:schemeClr val="bg1"/>
                  </a:solidFill>
                </a:rPr>
                <a:t> PWR </a:t>
              </a:r>
              <a:r>
                <a:rPr lang="pl-PL" sz="1200" b="1" dirty="0" err="1">
                  <a:solidFill>
                    <a:schemeClr val="bg1"/>
                  </a:solidFill>
                </a:rPr>
                <a:t>Relays</a:t>
              </a:r>
              <a:r>
                <a:rPr lang="pl-PL" sz="1200" b="1" dirty="0">
                  <a:solidFill>
                    <a:schemeClr val="bg1"/>
                  </a:solidFill>
                </a:rPr>
                <a:t> Out</a:t>
              </a:r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C02F45B-841F-46DB-9472-908D7E49A28D}"/>
              </a:ext>
            </a:extLst>
          </p:cNvPr>
          <p:cNvSpPr/>
          <p:nvPr/>
        </p:nvSpPr>
        <p:spPr>
          <a:xfrm>
            <a:off x="821267" y="1843833"/>
            <a:ext cx="2342843" cy="34439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200" b="1" dirty="0">
                <a:solidFill>
                  <a:schemeClr val="bg1"/>
                </a:solidFill>
              </a:rPr>
              <a:t>Digital IO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F5653B5-7173-4DEB-8609-64F8653FD814}"/>
              </a:ext>
            </a:extLst>
          </p:cNvPr>
          <p:cNvSpPr/>
          <p:nvPr/>
        </p:nvSpPr>
        <p:spPr>
          <a:xfrm>
            <a:off x="1444164" y="393862"/>
            <a:ext cx="878121" cy="83985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200" b="1" dirty="0">
                <a:solidFill>
                  <a:schemeClr val="bg1"/>
                </a:solidFill>
              </a:rPr>
              <a:t>IF Board</a:t>
            </a:r>
          </a:p>
          <a:p>
            <a:pPr algn="ctr"/>
            <a:r>
              <a:rPr lang="pl-PL" sz="1200" b="1" dirty="0">
                <a:solidFill>
                  <a:schemeClr val="bg1"/>
                </a:solidFill>
              </a:rPr>
              <a:t>PWR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58AC68-45A2-491B-AB05-088C12BFF225}"/>
              </a:ext>
            </a:extLst>
          </p:cNvPr>
          <p:cNvGrpSpPr/>
          <p:nvPr/>
        </p:nvGrpSpPr>
        <p:grpSpPr>
          <a:xfrm>
            <a:off x="840243" y="2301699"/>
            <a:ext cx="2342843" cy="2063414"/>
            <a:chOff x="840243" y="2301699"/>
            <a:chExt cx="2342843" cy="206341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9479A4E3-E64A-44B3-8DE2-170C47255EEE}"/>
                </a:ext>
              </a:extLst>
            </p:cNvPr>
            <p:cNvSpPr/>
            <p:nvPr/>
          </p:nvSpPr>
          <p:spPr>
            <a:xfrm>
              <a:off x="840243" y="2301699"/>
              <a:ext cx="2342843" cy="34439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Level </a:t>
              </a:r>
              <a:r>
                <a:rPr lang="pl-PL" sz="1200" b="1" dirty="0" err="1">
                  <a:solidFill>
                    <a:schemeClr val="bg1"/>
                  </a:solidFill>
                </a:rPr>
                <a:t>Shifters</a:t>
              </a:r>
              <a:r>
                <a:rPr lang="pl-PL" sz="1200" b="1" dirty="0">
                  <a:solidFill>
                    <a:schemeClr val="bg1"/>
                  </a:solidFill>
                </a:rPr>
                <a:t> In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AD0B0CB-6116-47AC-8401-C18C3D17DAEF}"/>
                </a:ext>
              </a:extLst>
            </p:cNvPr>
            <p:cNvSpPr/>
            <p:nvPr/>
          </p:nvSpPr>
          <p:spPr>
            <a:xfrm>
              <a:off x="840243" y="4020721"/>
              <a:ext cx="2342843" cy="34439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Level </a:t>
              </a:r>
              <a:r>
                <a:rPr lang="pl-PL" sz="1200" b="1" dirty="0" err="1">
                  <a:solidFill>
                    <a:schemeClr val="bg1"/>
                  </a:solidFill>
                </a:rPr>
                <a:t>Shifters</a:t>
              </a:r>
              <a:r>
                <a:rPr lang="pl-PL" sz="1200" b="1" dirty="0">
                  <a:solidFill>
                    <a:schemeClr val="bg1"/>
                  </a:solidFill>
                </a:rPr>
                <a:t> Out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39C4AB5-A967-4461-ACC6-9BD75616D52E}"/>
              </a:ext>
            </a:extLst>
          </p:cNvPr>
          <p:cNvGrpSpPr/>
          <p:nvPr/>
        </p:nvGrpSpPr>
        <p:grpSpPr>
          <a:xfrm>
            <a:off x="6725547" y="3941832"/>
            <a:ext cx="1570178" cy="986498"/>
            <a:chOff x="6725547" y="3941832"/>
            <a:chExt cx="1570178" cy="98649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DA16622A-0AFF-475E-9074-B8DAA5B19B6B}"/>
                </a:ext>
              </a:extLst>
            </p:cNvPr>
            <p:cNvSpPr/>
            <p:nvPr/>
          </p:nvSpPr>
          <p:spPr>
            <a:xfrm>
              <a:off x="6725547" y="3941832"/>
              <a:ext cx="1505072" cy="36057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 err="1">
                  <a:solidFill>
                    <a:schemeClr val="bg1"/>
                  </a:solidFill>
                </a:rPr>
                <a:t>Voltage</a:t>
              </a:r>
              <a:r>
                <a:rPr lang="pl-PL" sz="1200" b="1" dirty="0">
                  <a:solidFill>
                    <a:schemeClr val="bg1"/>
                  </a:solidFill>
                </a:rPr>
                <a:t> </a:t>
              </a:r>
              <a:r>
                <a:rPr lang="pl-PL" sz="1200" b="1" dirty="0" err="1">
                  <a:solidFill>
                    <a:schemeClr val="bg1"/>
                  </a:solidFill>
                </a:rPr>
                <a:t>Dividers</a:t>
              </a:r>
              <a:endParaRPr lang="pl-PL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98D0DB95-23BF-41DA-8E94-B492507D18F1}"/>
                </a:ext>
              </a:extLst>
            </p:cNvPr>
            <p:cNvSpPr/>
            <p:nvPr/>
          </p:nvSpPr>
          <p:spPr>
            <a:xfrm>
              <a:off x="6790653" y="4567753"/>
              <a:ext cx="1505072" cy="36057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 err="1">
                  <a:solidFill>
                    <a:schemeClr val="bg1"/>
                  </a:solidFill>
                </a:rPr>
                <a:t>Voltage</a:t>
              </a:r>
              <a:r>
                <a:rPr lang="pl-PL" sz="1200" b="1" dirty="0">
                  <a:solidFill>
                    <a:schemeClr val="bg1"/>
                  </a:solidFill>
                </a:rPr>
                <a:t> </a:t>
              </a:r>
              <a:r>
                <a:rPr lang="pl-PL" sz="1200" b="1" dirty="0" err="1">
                  <a:solidFill>
                    <a:schemeClr val="bg1"/>
                  </a:solidFill>
                </a:rPr>
                <a:t>Dividers</a:t>
              </a:r>
              <a:endParaRPr lang="pl-PL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A253CEA-8368-4CCA-9AD2-0BE06AF7A8C6}"/>
              </a:ext>
            </a:extLst>
          </p:cNvPr>
          <p:cNvSpPr/>
          <p:nvPr/>
        </p:nvSpPr>
        <p:spPr>
          <a:xfrm>
            <a:off x="5395286" y="1978053"/>
            <a:ext cx="1898135" cy="3097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200" b="1" dirty="0" err="1">
                <a:solidFill>
                  <a:schemeClr val="bg1"/>
                </a:solidFill>
              </a:rPr>
              <a:t>Spare</a:t>
            </a:r>
            <a:r>
              <a:rPr lang="pl-PL" sz="1200" b="1" dirty="0">
                <a:solidFill>
                  <a:schemeClr val="bg1"/>
                </a:solidFill>
              </a:rPr>
              <a:t> </a:t>
            </a:r>
            <a:r>
              <a:rPr lang="pl-PL" sz="1200" b="1" dirty="0" err="1">
                <a:solidFill>
                  <a:schemeClr val="bg1"/>
                </a:solidFill>
              </a:rPr>
              <a:t>Voltages</a:t>
            </a:r>
            <a:endParaRPr lang="pl-PL" sz="1200" b="1" dirty="0">
              <a:solidFill>
                <a:schemeClr val="bg1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F73ED33-FB6A-4F2C-B42D-CDA5C97BFB68}"/>
              </a:ext>
            </a:extLst>
          </p:cNvPr>
          <p:cNvGrpSpPr/>
          <p:nvPr/>
        </p:nvGrpSpPr>
        <p:grpSpPr>
          <a:xfrm>
            <a:off x="3193140" y="2331301"/>
            <a:ext cx="5522288" cy="1619680"/>
            <a:chOff x="3193140" y="2331301"/>
            <a:chExt cx="5522288" cy="161968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C18E30B-6AC9-46C9-BAC9-D5BADA61F9E3}"/>
                </a:ext>
              </a:extLst>
            </p:cNvPr>
            <p:cNvSpPr/>
            <p:nvPr/>
          </p:nvSpPr>
          <p:spPr>
            <a:xfrm>
              <a:off x="3249598" y="2345815"/>
              <a:ext cx="2474689" cy="30973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General </a:t>
              </a:r>
              <a:r>
                <a:rPr lang="pl-PL" sz="1200" b="1" dirty="0" err="1">
                  <a:solidFill>
                    <a:schemeClr val="bg1"/>
                  </a:solidFill>
                </a:rPr>
                <a:t>Purpose</a:t>
              </a:r>
              <a:r>
                <a:rPr lang="pl-PL" sz="1200" b="1" dirty="0">
                  <a:solidFill>
                    <a:schemeClr val="bg1"/>
                  </a:solidFill>
                </a:rPr>
                <a:t>  </a:t>
              </a:r>
              <a:r>
                <a:rPr lang="pl-PL" sz="1200" b="1" dirty="0" err="1">
                  <a:solidFill>
                    <a:schemeClr val="bg1"/>
                  </a:solidFill>
                </a:rPr>
                <a:t>Relays</a:t>
              </a:r>
              <a:r>
                <a:rPr lang="pl-PL" sz="1200" b="1" dirty="0">
                  <a:solidFill>
                    <a:schemeClr val="bg1"/>
                  </a:solidFill>
                </a:rPr>
                <a:t> In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913F050-C895-49FE-B45C-4B4ABD98AB62}"/>
                </a:ext>
              </a:extLst>
            </p:cNvPr>
            <p:cNvSpPr/>
            <p:nvPr/>
          </p:nvSpPr>
          <p:spPr>
            <a:xfrm>
              <a:off x="3612458" y="2777963"/>
              <a:ext cx="1604628" cy="6676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General </a:t>
              </a:r>
              <a:r>
                <a:rPr lang="pl-PL" sz="1200" b="1" dirty="0" err="1">
                  <a:solidFill>
                    <a:schemeClr val="bg1"/>
                  </a:solidFill>
                </a:rPr>
                <a:t>Purpose</a:t>
              </a:r>
              <a:r>
                <a:rPr lang="pl-PL" sz="1200" b="1" dirty="0">
                  <a:solidFill>
                    <a:schemeClr val="bg1"/>
                  </a:solidFill>
                </a:rPr>
                <a:t>  </a:t>
              </a:r>
              <a:r>
                <a:rPr lang="pl-PL" sz="1200" b="1" dirty="0" err="1">
                  <a:solidFill>
                    <a:schemeClr val="bg1"/>
                  </a:solidFill>
                </a:rPr>
                <a:t>Relays</a:t>
              </a:r>
              <a:endParaRPr lang="pl-PL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7864BF7-2646-423D-8AEE-6D6384536A5A}"/>
                </a:ext>
              </a:extLst>
            </p:cNvPr>
            <p:cNvSpPr/>
            <p:nvPr/>
          </p:nvSpPr>
          <p:spPr>
            <a:xfrm>
              <a:off x="6690284" y="2763449"/>
              <a:ext cx="1604628" cy="6676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General </a:t>
              </a:r>
              <a:r>
                <a:rPr lang="pl-PL" sz="1200" b="1" dirty="0" err="1">
                  <a:solidFill>
                    <a:schemeClr val="bg1"/>
                  </a:solidFill>
                </a:rPr>
                <a:t>Purpose</a:t>
              </a:r>
              <a:r>
                <a:rPr lang="pl-PL" sz="1200" b="1" dirty="0">
                  <a:solidFill>
                    <a:schemeClr val="bg1"/>
                  </a:solidFill>
                </a:rPr>
                <a:t>  </a:t>
              </a:r>
              <a:r>
                <a:rPr lang="pl-PL" sz="1200" b="1" dirty="0" err="1">
                  <a:solidFill>
                    <a:schemeClr val="bg1"/>
                  </a:solidFill>
                </a:rPr>
                <a:t>Relays</a:t>
              </a:r>
              <a:endParaRPr lang="pl-PL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4DC8AB2B-F263-4428-AB01-DEE11B907E94}"/>
                </a:ext>
              </a:extLst>
            </p:cNvPr>
            <p:cNvSpPr/>
            <p:nvPr/>
          </p:nvSpPr>
          <p:spPr>
            <a:xfrm>
              <a:off x="6240739" y="2331301"/>
              <a:ext cx="2474689" cy="30973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General </a:t>
              </a:r>
              <a:r>
                <a:rPr lang="pl-PL" sz="1200" b="1" dirty="0" err="1">
                  <a:solidFill>
                    <a:schemeClr val="bg1"/>
                  </a:solidFill>
                </a:rPr>
                <a:t>Purpose</a:t>
              </a:r>
              <a:r>
                <a:rPr lang="pl-PL" sz="1200" b="1" dirty="0">
                  <a:solidFill>
                    <a:schemeClr val="bg1"/>
                  </a:solidFill>
                </a:rPr>
                <a:t>  </a:t>
              </a:r>
              <a:r>
                <a:rPr lang="pl-PL" sz="1200" b="1" dirty="0" err="1">
                  <a:solidFill>
                    <a:schemeClr val="bg1"/>
                  </a:solidFill>
                </a:rPr>
                <a:t>Relays</a:t>
              </a:r>
              <a:r>
                <a:rPr lang="pl-PL" sz="1200" b="1" dirty="0">
                  <a:solidFill>
                    <a:schemeClr val="bg1"/>
                  </a:solidFill>
                </a:rPr>
                <a:t> In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5CFB3A1-D1F0-4668-AC2F-2DD0A8572F64}"/>
                </a:ext>
              </a:extLst>
            </p:cNvPr>
            <p:cNvSpPr/>
            <p:nvPr/>
          </p:nvSpPr>
          <p:spPr>
            <a:xfrm>
              <a:off x="6240739" y="3641243"/>
              <a:ext cx="2474689" cy="30973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General </a:t>
              </a:r>
              <a:r>
                <a:rPr lang="pl-PL" sz="1200" b="1" dirty="0" err="1">
                  <a:solidFill>
                    <a:schemeClr val="bg1"/>
                  </a:solidFill>
                </a:rPr>
                <a:t>Purpose</a:t>
              </a:r>
              <a:r>
                <a:rPr lang="pl-PL" sz="1200" b="1" dirty="0">
                  <a:solidFill>
                    <a:schemeClr val="bg1"/>
                  </a:solidFill>
                </a:rPr>
                <a:t>  </a:t>
              </a:r>
              <a:r>
                <a:rPr lang="pl-PL" sz="1200" b="1" dirty="0" err="1">
                  <a:solidFill>
                    <a:schemeClr val="bg1"/>
                  </a:solidFill>
                </a:rPr>
                <a:t>Relays</a:t>
              </a:r>
              <a:r>
                <a:rPr lang="pl-PL" sz="1200" b="1" dirty="0">
                  <a:solidFill>
                    <a:schemeClr val="bg1"/>
                  </a:solidFill>
                </a:rPr>
                <a:t> Out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C7CB9CF-5EC8-4043-94F8-8D53DB1074F8}"/>
                </a:ext>
              </a:extLst>
            </p:cNvPr>
            <p:cNvSpPr/>
            <p:nvPr/>
          </p:nvSpPr>
          <p:spPr>
            <a:xfrm>
              <a:off x="3193140" y="3641243"/>
              <a:ext cx="2474689" cy="30973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General </a:t>
              </a:r>
              <a:r>
                <a:rPr lang="pl-PL" sz="1200" b="1" dirty="0" err="1">
                  <a:solidFill>
                    <a:schemeClr val="bg1"/>
                  </a:solidFill>
                </a:rPr>
                <a:t>Purpose</a:t>
              </a:r>
              <a:r>
                <a:rPr lang="pl-PL" sz="1200" b="1" dirty="0">
                  <a:solidFill>
                    <a:schemeClr val="bg1"/>
                  </a:solidFill>
                </a:rPr>
                <a:t>  </a:t>
              </a:r>
              <a:r>
                <a:rPr lang="pl-PL" sz="1200" b="1" dirty="0" err="1">
                  <a:solidFill>
                    <a:schemeClr val="bg1"/>
                  </a:solidFill>
                </a:rPr>
                <a:t>Relays</a:t>
              </a:r>
              <a:r>
                <a:rPr lang="pl-PL" sz="1200" b="1" dirty="0">
                  <a:solidFill>
                    <a:schemeClr val="bg1"/>
                  </a:solidFill>
                </a:rPr>
                <a:t> Out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5E5A63-5B0B-4C2A-9F18-735BEC2BAE09}"/>
              </a:ext>
            </a:extLst>
          </p:cNvPr>
          <p:cNvGrpSpPr/>
          <p:nvPr/>
        </p:nvGrpSpPr>
        <p:grpSpPr>
          <a:xfrm>
            <a:off x="2452911" y="449358"/>
            <a:ext cx="7024917" cy="4466448"/>
            <a:chOff x="2452911" y="449358"/>
            <a:chExt cx="7024917" cy="446644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8E5E622-3EFD-48A5-9054-0CDA6D1BA753}"/>
                </a:ext>
              </a:extLst>
            </p:cNvPr>
            <p:cNvSpPr/>
            <p:nvPr/>
          </p:nvSpPr>
          <p:spPr>
            <a:xfrm>
              <a:off x="3447143" y="449358"/>
              <a:ext cx="711200" cy="6676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Serial</a:t>
              </a:r>
            </a:p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DB9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D578A0A-8160-49B9-AE8C-61B2322B33A9}"/>
                </a:ext>
              </a:extLst>
            </p:cNvPr>
            <p:cNvSpPr/>
            <p:nvPr/>
          </p:nvSpPr>
          <p:spPr>
            <a:xfrm>
              <a:off x="2452911" y="754161"/>
              <a:ext cx="711200" cy="3443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Serial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8BB418C-F7FA-4AD8-82B0-BE3FAAA5161F}"/>
                </a:ext>
              </a:extLst>
            </p:cNvPr>
            <p:cNvSpPr/>
            <p:nvPr/>
          </p:nvSpPr>
          <p:spPr>
            <a:xfrm>
              <a:off x="3178626" y="1908043"/>
              <a:ext cx="711200" cy="34439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Serial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A42BE4B-0365-4137-A7D1-1BA91868B05B}"/>
                </a:ext>
              </a:extLst>
            </p:cNvPr>
            <p:cNvSpPr/>
            <p:nvPr/>
          </p:nvSpPr>
          <p:spPr>
            <a:xfrm>
              <a:off x="8200569" y="4601029"/>
              <a:ext cx="1277259" cy="31477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Serial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0BA574-7E87-4135-BCEE-7F5F39484AEE}"/>
              </a:ext>
            </a:extLst>
          </p:cNvPr>
          <p:cNvGrpSpPr/>
          <p:nvPr/>
        </p:nvGrpSpPr>
        <p:grpSpPr>
          <a:xfrm>
            <a:off x="740228" y="624114"/>
            <a:ext cx="1930400" cy="5239657"/>
            <a:chOff x="740228" y="624114"/>
            <a:chExt cx="1930400" cy="523965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86BD4EC-EDC3-4739-8CFD-38DA035099AD}"/>
                </a:ext>
              </a:extLst>
            </p:cNvPr>
            <p:cNvSpPr/>
            <p:nvPr/>
          </p:nvSpPr>
          <p:spPr>
            <a:xfrm>
              <a:off x="740228" y="624114"/>
              <a:ext cx="711200" cy="6676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USB In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05F0E1A-23C9-4AB7-9B20-F727E9CF9C21}"/>
                </a:ext>
              </a:extLst>
            </p:cNvPr>
            <p:cNvSpPr/>
            <p:nvPr/>
          </p:nvSpPr>
          <p:spPr>
            <a:xfrm>
              <a:off x="1959428" y="5196114"/>
              <a:ext cx="711200" cy="66765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USB Out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F42B255-94B8-4609-84E4-A8EA3B6EF280}"/>
              </a:ext>
            </a:extLst>
          </p:cNvPr>
          <p:cNvGrpSpPr/>
          <p:nvPr/>
        </p:nvGrpSpPr>
        <p:grpSpPr>
          <a:xfrm>
            <a:off x="611119" y="4409566"/>
            <a:ext cx="969418" cy="1227371"/>
            <a:chOff x="611119" y="4409566"/>
            <a:chExt cx="969418" cy="1227371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C06CD12E-717A-4511-8BC0-F2C24754A72C}"/>
                </a:ext>
              </a:extLst>
            </p:cNvPr>
            <p:cNvSpPr/>
            <p:nvPr/>
          </p:nvSpPr>
          <p:spPr>
            <a:xfrm>
              <a:off x="611119" y="4409566"/>
              <a:ext cx="969418" cy="28737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 err="1">
                  <a:solidFill>
                    <a:schemeClr val="bg1"/>
                  </a:solidFill>
                </a:rPr>
                <a:t>Diff</a:t>
              </a:r>
              <a:r>
                <a:rPr lang="pl-PL" sz="1200" b="1" dirty="0">
                  <a:solidFill>
                    <a:schemeClr val="bg1"/>
                  </a:solidFill>
                </a:rPr>
                <a:t>. </a:t>
              </a:r>
              <a:r>
                <a:rPr lang="pl-PL" sz="1200" b="1" dirty="0" err="1">
                  <a:solidFill>
                    <a:schemeClr val="bg1"/>
                  </a:solidFill>
                </a:rPr>
                <a:t>Amp</a:t>
              </a:r>
              <a:r>
                <a:rPr lang="pl-PL" sz="1200" b="1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0B031A1-A8B9-4DEC-93B7-DB5D7B039A8B}"/>
                </a:ext>
              </a:extLst>
            </p:cNvPr>
            <p:cNvSpPr/>
            <p:nvPr/>
          </p:nvSpPr>
          <p:spPr>
            <a:xfrm>
              <a:off x="611119" y="5349565"/>
              <a:ext cx="969418" cy="28737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 err="1">
                  <a:solidFill>
                    <a:schemeClr val="bg1"/>
                  </a:solidFill>
                </a:rPr>
                <a:t>Diff</a:t>
              </a:r>
              <a:r>
                <a:rPr lang="pl-PL" sz="1200" b="1" dirty="0">
                  <a:solidFill>
                    <a:schemeClr val="bg1"/>
                  </a:solidFill>
                </a:rPr>
                <a:t>. </a:t>
              </a:r>
              <a:r>
                <a:rPr lang="pl-PL" sz="1200" b="1" dirty="0" err="1">
                  <a:solidFill>
                    <a:schemeClr val="bg1"/>
                  </a:solidFill>
                </a:rPr>
                <a:t>Amp</a:t>
              </a:r>
              <a:r>
                <a:rPr lang="pl-PL" sz="12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797E931-C3C0-4E6D-8C6A-DA1813201C2F}"/>
              </a:ext>
            </a:extLst>
          </p:cNvPr>
          <p:cNvGrpSpPr/>
          <p:nvPr/>
        </p:nvGrpSpPr>
        <p:grpSpPr>
          <a:xfrm>
            <a:off x="1328070" y="4426281"/>
            <a:ext cx="2065230" cy="1199053"/>
            <a:chOff x="1328070" y="4426281"/>
            <a:chExt cx="2065230" cy="1199053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216B910-AC93-40F4-A593-16818F7A0B70}"/>
                </a:ext>
              </a:extLst>
            </p:cNvPr>
            <p:cNvSpPr/>
            <p:nvPr/>
          </p:nvSpPr>
          <p:spPr>
            <a:xfrm>
              <a:off x="2423882" y="4426281"/>
              <a:ext cx="969418" cy="28737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SE </a:t>
              </a:r>
              <a:r>
                <a:rPr lang="pl-PL" sz="1200" b="1" dirty="0" err="1">
                  <a:solidFill>
                    <a:schemeClr val="bg1"/>
                  </a:solidFill>
                </a:rPr>
                <a:t>Amp</a:t>
              </a:r>
              <a:r>
                <a:rPr lang="pl-PL" sz="1200" b="1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23DC3FE0-C359-40B5-805D-F011F1F42247}"/>
                </a:ext>
              </a:extLst>
            </p:cNvPr>
            <p:cNvSpPr/>
            <p:nvPr/>
          </p:nvSpPr>
          <p:spPr>
            <a:xfrm>
              <a:off x="1328070" y="5337962"/>
              <a:ext cx="969418" cy="28737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SE </a:t>
              </a:r>
              <a:r>
                <a:rPr lang="pl-PL" sz="1200" b="1" dirty="0" err="1">
                  <a:solidFill>
                    <a:schemeClr val="bg1"/>
                  </a:solidFill>
                </a:rPr>
                <a:t>Amp</a:t>
              </a:r>
              <a:r>
                <a:rPr lang="pl-PL" sz="12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EDDF494-40F0-40A0-B20D-FA138F462F9E}"/>
              </a:ext>
            </a:extLst>
          </p:cNvPr>
          <p:cNvSpPr/>
          <p:nvPr/>
        </p:nvSpPr>
        <p:spPr>
          <a:xfrm>
            <a:off x="3183651" y="4041365"/>
            <a:ext cx="706176" cy="67228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200" b="1" dirty="0">
                <a:solidFill>
                  <a:schemeClr val="bg1"/>
                </a:solidFill>
              </a:rPr>
              <a:t>OPTO</a:t>
            </a:r>
          </a:p>
          <a:p>
            <a:pPr algn="ctr"/>
            <a:r>
              <a:rPr lang="pl-PL" sz="1200" b="1" dirty="0">
                <a:solidFill>
                  <a:schemeClr val="bg1"/>
                </a:solidFill>
              </a:rPr>
              <a:t>Out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607687A2-453C-484A-90FF-75D3E8172DD3}"/>
              </a:ext>
            </a:extLst>
          </p:cNvPr>
          <p:cNvSpPr/>
          <p:nvPr/>
        </p:nvSpPr>
        <p:spPr>
          <a:xfrm>
            <a:off x="9473242" y="4302194"/>
            <a:ext cx="1469845" cy="148592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200" b="1" dirty="0" err="1">
                <a:solidFill>
                  <a:schemeClr val="bg1"/>
                </a:solidFill>
              </a:rPr>
              <a:t>Current</a:t>
            </a:r>
            <a:r>
              <a:rPr lang="pl-PL" sz="1200" b="1" dirty="0">
                <a:solidFill>
                  <a:schemeClr val="bg1"/>
                </a:solidFill>
              </a:rPr>
              <a:t> </a:t>
            </a:r>
            <a:r>
              <a:rPr lang="pl-PL" sz="1200" b="1" dirty="0" err="1">
                <a:solidFill>
                  <a:schemeClr val="bg1"/>
                </a:solidFill>
              </a:rPr>
              <a:t>Shunts</a:t>
            </a:r>
            <a:endParaRPr lang="pl-PL" sz="1200" b="1" dirty="0">
              <a:solidFill>
                <a:schemeClr val="bg1"/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E2F3BE6-3DAC-45E5-BA2C-C6E19E250341}"/>
              </a:ext>
            </a:extLst>
          </p:cNvPr>
          <p:cNvSpPr/>
          <p:nvPr/>
        </p:nvSpPr>
        <p:spPr>
          <a:xfrm>
            <a:off x="10764501" y="5315832"/>
            <a:ext cx="938088" cy="5216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200" b="1" dirty="0">
                <a:solidFill>
                  <a:schemeClr val="bg1"/>
                </a:solidFill>
              </a:rPr>
              <a:t>DUT </a:t>
            </a:r>
            <a:r>
              <a:rPr lang="pl-PL" sz="1200" b="1" dirty="0" err="1">
                <a:solidFill>
                  <a:schemeClr val="bg1"/>
                </a:solidFill>
              </a:rPr>
              <a:t>Detection</a:t>
            </a:r>
            <a:endParaRPr lang="pl-PL" sz="1200" b="1" dirty="0">
              <a:solidFill>
                <a:schemeClr val="bg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C9A5E8-A5CB-481C-8194-E3FE92EDBF4E}"/>
              </a:ext>
            </a:extLst>
          </p:cNvPr>
          <p:cNvGrpSpPr/>
          <p:nvPr/>
        </p:nvGrpSpPr>
        <p:grpSpPr>
          <a:xfrm>
            <a:off x="5217086" y="4202447"/>
            <a:ext cx="1573567" cy="1520892"/>
            <a:chOff x="5217086" y="4202447"/>
            <a:chExt cx="1573567" cy="1520892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074DB35E-993C-4765-BEE8-C6F49C5D1EEE}"/>
                </a:ext>
              </a:extLst>
            </p:cNvPr>
            <p:cNvSpPr/>
            <p:nvPr/>
          </p:nvSpPr>
          <p:spPr>
            <a:xfrm>
              <a:off x="5217086" y="4202447"/>
              <a:ext cx="1573567" cy="36057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JTAG In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9E8856CE-714A-4C71-A955-4E9E6F29D312}"/>
                </a:ext>
              </a:extLst>
            </p:cNvPr>
            <p:cNvSpPr/>
            <p:nvPr/>
          </p:nvSpPr>
          <p:spPr>
            <a:xfrm>
              <a:off x="5217086" y="5362762"/>
              <a:ext cx="1573567" cy="36057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JTAG Out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F8978ADE-19A4-48C3-A63D-6A4971862812}"/>
                </a:ext>
              </a:extLst>
            </p:cNvPr>
            <p:cNvSpPr/>
            <p:nvPr/>
          </p:nvSpPr>
          <p:spPr>
            <a:xfrm>
              <a:off x="5217086" y="4650955"/>
              <a:ext cx="1573567" cy="62782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JTAG </a:t>
              </a:r>
              <a:r>
                <a:rPr lang="pl-PL" sz="1200" b="1" dirty="0" err="1">
                  <a:solidFill>
                    <a:schemeClr val="bg1"/>
                  </a:solidFill>
                </a:rPr>
                <a:t>Relays</a:t>
              </a:r>
              <a:endParaRPr lang="pl-PL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14C0ABA-4815-42EA-AB5F-6076E8CFE3EF}"/>
              </a:ext>
            </a:extLst>
          </p:cNvPr>
          <p:cNvGrpSpPr/>
          <p:nvPr/>
        </p:nvGrpSpPr>
        <p:grpSpPr>
          <a:xfrm>
            <a:off x="4808574" y="3866809"/>
            <a:ext cx="6780572" cy="1921311"/>
            <a:chOff x="4808574" y="3866809"/>
            <a:chExt cx="6780572" cy="1921311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412B016-7D59-47EE-815F-6F98F2FA09C1}"/>
                </a:ext>
              </a:extLst>
            </p:cNvPr>
            <p:cNvSpPr/>
            <p:nvPr/>
          </p:nvSpPr>
          <p:spPr>
            <a:xfrm>
              <a:off x="4808574" y="5266460"/>
              <a:ext cx="711201" cy="52166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Status</a:t>
              </a:r>
            </a:p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LED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7BD9A18B-2DF6-48E5-AD01-C8FBFEE1F8E6}"/>
                </a:ext>
              </a:extLst>
            </p:cNvPr>
            <p:cNvSpPr/>
            <p:nvPr/>
          </p:nvSpPr>
          <p:spPr>
            <a:xfrm>
              <a:off x="10877945" y="3866809"/>
              <a:ext cx="711201" cy="52166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l-PL" sz="1200" b="1" dirty="0">
                  <a:solidFill>
                    <a:schemeClr val="bg1"/>
                  </a:solidFill>
                </a:rPr>
                <a:t>Status</a:t>
              </a:r>
            </a:p>
            <a:p>
              <a:pPr algn="ctr"/>
              <a:r>
                <a:rPr lang="pl-PL" sz="1200" b="1" dirty="0" err="1">
                  <a:solidFill>
                    <a:schemeClr val="bg1"/>
                  </a:solidFill>
                </a:rPr>
                <a:t>LEDs</a:t>
              </a:r>
              <a:endParaRPr lang="pl-PL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FBC14CBA-8FA1-42C6-9C29-86478D3EB233}"/>
              </a:ext>
            </a:extLst>
          </p:cNvPr>
          <p:cNvSpPr/>
          <p:nvPr/>
        </p:nvSpPr>
        <p:spPr>
          <a:xfrm>
            <a:off x="3222374" y="5932177"/>
            <a:ext cx="5616824" cy="691858"/>
          </a:xfrm>
          <a:prstGeom prst="roundRect">
            <a:avLst/>
          </a:prstGeom>
          <a:solidFill>
            <a:srgbClr val="D47706"/>
          </a:solidFill>
          <a:ln w="57150">
            <a:solidFill>
              <a:srgbClr val="F8971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400" b="1" dirty="0">
                <a:solidFill>
                  <a:schemeClr val="bg1"/>
                </a:solidFill>
              </a:rPr>
              <a:t>P</a:t>
            </a:r>
            <a:r>
              <a:rPr lang="en-US" sz="1400" b="1" dirty="0" err="1">
                <a:solidFill>
                  <a:schemeClr val="bg1"/>
                </a:solidFill>
              </a:rPr>
              <a:t>rovides</a:t>
            </a:r>
            <a:r>
              <a:rPr lang="en-US" sz="1400" b="1" dirty="0">
                <a:solidFill>
                  <a:schemeClr val="bg1"/>
                </a:solidFill>
              </a:rPr>
              <a:t> signal conditioning electronics for test applications and interfaces for external instrumentation</a:t>
            </a:r>
            <a:r>
              <a:rPr lang="pl-PL" sz="14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88D5A26-2A27-4E99-AD1F-EBEBEA0BDB41}"/>
              </a:ext>
            </a:extLst>
          </p:cNvPr>
          <p:cNvSpPr/>
          <p:nvPr/>
        </p:nvSpPr>
        <p:spPr>
          <a:xfrm>
            <a:off x="9956565" y="438472"/>
            <a:ext cx="1833407" cy="1318023"/>
          </a:xfrm>
          <a:prstGeom prst="roundRect">
            <a:avLst/>
          </a:prstGeom>
          <a:solidFill>
            <a:srgbClr val="D47706"/>
          </a:solidFill>
          <a:ln w="57150">
            <a:solidFill>
              <a:srgbClr val="F8971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1400" b="1" dirty="0">
                <a:solidFill>
                  <a:schemeClr val="bg1"/>
                </a:solidFill>
              </a:rPr>
              <a:t>B</a:t>
            </a:r>
            <a:r>
              <a:rPr lang="en-US" sz="1400" b="1" dirty="0" err="1">
                <a:solidFill>
                  <a:schemeClr val="bg1"/>
                </a:solidFill>
              </a:rPr>
              <a:t>oard</a:t>
            </a:r>
            <a:r>
              <a:rPr lang="en-US" sz="1400" b="1" dirty="0">
                <a:solidFill>
                  <a:schemeClr val="bg1"/>
                </a:solidFill>
              </a:rPr>
              <a:t> utilizes</a:t>
            </a:r>
            <a:r>
              <a:rPr lang="pl-PL" sz="1400" b="1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chemeClr val="bg1"/>
                </a:solidFill>
              </a:rPr>
              <a:t>USB-6003 card for control and measurements</a:t>
            </a:r>
            <a:r>
              <a:rPr lang="pl-PL" sz="14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391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8" grpId="0" animBg="1"/>
      <p:bldP spid="31" grpId="0" animBg="1"/>
      <p:bldP spid="49" grpId="0" animBg="1"/>
      <p:bldP spid="58" grpId="0" animBg="1"/>
      <p:bldP spid="57" grpId="0" animBg="1"/>
      <p:bldP spid="68" grpId="0" animBg="1"/>
      <p:bldP spid="6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01ED85-56B7-41D2-8D06-373A978C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Engineering with a difference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89495BE-75F9-4DF6-9AB6-15362F84F0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9" b="5571"/>
          <a:stretch/>
        </p:blipFill>
        <p:spPr>
          <a:xfrm>
            <a:off x="-1" y="0"/>
            <a:ext cx="12190413" cy="6213475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79C23D6-B28F-4E92-8F45-72E37B46FF61}"/>
              </a:ext>
            </a:extLst>
          </p:cNvPr>
          <p:cNvSpPr/>
          <p:nvPr/>
        </p:nvSpPr>
        <p:spPr>
          <a:xfrm>
            <a:off x="3323771" y="2365829"/>
            <a:ext cx="3614058" cy="1654628"/>
          </a:xfrm>
          <a:custGeom>
            <a:avLst/>
            <a:gdLst>
              <a:gd name="connsiteX0" fmla="*/ 23120 w 3994223"/>
              <a:gd name="connsiteY0" fmla="*/ 573724 h 1870618"/>
              <a:gd name="connsiteX1" fmla="*/ 2548605 w 3994223"/>
              <a:gd name="connsiteY1" fmla="*/ 1850981 h 1870618"/>
              <a:gd name="connsiteX2" fmla="*/ 3971005 w 3994223"/>
              <a:gd name="connsiteY2" fmla="*/ 1255895 h 1870618"/>
              <a:gd name="connsiteX3" fmla="*/ 1445520 w 3994223"/>
              <a:gd name="connsiteY3" fmla="*/ 22181 h 1870618"/>
              <a:gd name="connsiteX4" fmla="*/ 23120 w 3994223"/>
              <a:gd name="connsiteY4" fmla="*/ 573724 h 1870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4223" h="1870618">
                <a:moveTo>
                  <a:pt x="23120" y="573724"/>
                </a:moveTo>
                <a:cubicBezTo>
                  <a:pt x="206967" y="878524"/>
                  <a:pt x="1890624" y="1737286"/>
                  <a:pt x="2548605" y="1850981"/>
                </a:cubicBezTo>
                <a:cubicBezTo>
                  <a:pt x="3206586" y="1964676"/>
                  <a:pt x="4154852" y="1560695"/>
                  <a:pt x="3971005" y="1255895"/>
                </a:cubicBezTo>
                <a:cubicBezTo>
                  <a:pt x="3787158" y="951095"/>
                  <a:pt x="2098663" y="138295"/>
                  <a:pt x="1445520" y="22181"/>
                </a:cubicBezTo>
                <a:cubicBezTo>
                  <a:pt x="792377" y="-93933"/>
                  <a:pt x="-160727" y="268924"/>
                  <a:pt x="23120" y="573724"/>
                </a:cubicBezTo>
                <a:close/>
              </a:path>
            </a:pathLst>
          </a:cu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05867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C5CDDD-408C-454E-923C-EDA4247FA7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0" t="5625" b="8064"/>
          <a:stretch/>
        </p:blipFill>
        <p:spPr>
          <a:xfrm>
            <a:off x="1349582" y="0"/>
            <a:ext cx="9491248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9710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0ED31-8C31-4D97-A797-1DB9C0D977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75" t="4074" r="6100" b="5062"/>
          <a:stretch/>
        </p:blipFill>
        <p:spPr>
          <a:xfrm>
            <a:off x="2171458" y="-877"/>
            <a:ext cx="7847497" cy="622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5924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EFC453-C262-4740-8F6E-13B501A0D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Benefit of Procket Rapid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2AE11-C4D9-4B73-B73E-DFB657768C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0050" y="1610170"/>
            <a:ext cx="6121581" cy="4351338"/>
          </a:xfrm>
        </p:spPr>
        <p:txBody>
          <a:bodyPr/>
          <a:lstStyle/>
          <a:p>
            <a:r>
              <a:rPr lang="en-US" dirty="0"/>
              <a:t>No need for mechanics design</a:t>
            </a:r>
            <a:r>
              <a:rPr lang="pl-PL" dirty="0"/>
              <a:t>,</a:t>
            </a:r>
            <a:endParaRPr lang="en-US" dirty="0"/>
          </a:p>
          <a:p>
            <a:r>
              <a:rPr lang="en-US" dirty="0"/>
              <a:t>No need for machinery of custom parts</a:t>
            </a:r>
            <a:r>
              <a:rPr lang="pl-PL" dirty="0"/>
              <a:t>,</a:t>
            </a:r>
            <a:endParaRPr lang="en-US" dirty="0"/>
          </a:p>
          <a:p>
            <a:r>
              <a:rPr lang="en-US" dirty="0"/>
              <a:t>General purpose IF board provides support for most common testing tasks </a:t>
            </a:r>
            <a:r>
              <a:rPr lang="fi-FI" dirty="0">
                <a:solidFill>
                  <a:prstClr val="black"/>
                </a:solidFill>
                <a:cs typeface="Arial" charset="0"/>
                <a:sym typeface="Wingdings" panose="05000000000000000000" pitchFamily="2" charset="2"/>
              </a:rPr>
              <a:t></a:t>
            </a:r>
            <a:r>
              <a:rPr lang="en-US" dirty="0"/>
              <a:t> No need for custom hardware design</a:t>
            </a:r>
            <a:r>
              <a:rPr lang="pl-PL" dirty="0"/>
              <a:t>,</a:t>
            </a:r>
            <a:endParaRPr lang="en-US" dirty="0"/>
          </a:p>
          <a:p>
            <a:r>
              <a:rPr lang="en-US" dirty="0"/>
              <a:t>Reusable fixture</a:t>
            </a:r>
            <a:r>
              <a:rPr lang="pl-PL" dirty="0"/>
              <a:t>,</a:t>
            </a:r>
            <a:endParaRPr lang="en-US" dirty="0"/>
          </a:p>
          <a:p>
            <a:r>
              <a:rPr lang="en-US" dirty="0"/>
              <a:t>Tester SW development can be started immediately</a:t>
            </a:r>
            <a:r>
              <a:rPr lang="pl-PL" dirty="0"/>
              <a:t>,</a:t>
            </a:r>
            <a:endParaRPr lang="en-US" dirty="0"/>
          </a:p>
          <a:p>
            <a:r>
              <a:rPr lang="en-US" b="1" dirty="0"/>
              <a:t>Enables fast tester development</a:t>
            </a:r>
            <a:r>
              <a:rPr lang="pl-PL" b="1" dirty="0"/>
              <a:t>.</a:t>
            </a:r>
            <a:endParaRPr lang="en-US" b="1" dirty="0"/>
          </a:p>
        </p:txBody>
      </p:sp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FF8289C6-64CF-4172-AF14-0088F7821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18420" r="25423" b="4593"/>
          <a:stretch/>
        </p:blipFill>
        <p:spPr>
          <a:xfrm>
            <a:off x="7868826" y="3545398"/>
            <a:ext cx="2468667" cy="24161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37ACD7-5EE9-4CF4-A084-0FA5609CCF8D}"/>
              </a:ext>
            </a:extLst>
          </p:cNvPr>
          <p:cNvSpPr/>
          <p:nvPr/>
        </p:nvSpPr>
        <p:spPr>
          <a:xfrm>
            <a:off x="8180691" y="3758149"/>
            <a:ext cx="1746051" cy="396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IF Board</a:t>
            </a:r>
          </a:p>
        </p:txBody>
      </p:sp>
      <p:pic>
        <p:nvPicPr>
          <p:cNvPr id="10" name="Picture 8" descr="http://www.conrad.com/medias/global/ce/1000_1999/1200/1280/1280/128063_BB_00_FB.EPS_1000.jpg">
            <a:extLst>
              <a:ext uri="{FF2B5EF4-FFF2-40B4-BE49-F238E27FC236}">
                <a16:creationId xmlns:a16="http://schemas.microsoft.com/office/drawing/2014/main" id="{B9284A49-DE2D-44F0-8FFE-7EA631962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551" y="1992061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8F0238-AA35-489B-828D-CFCBE4297C3F}"/>
              </a:ext>
            </a:extLst>
          </p:cNvPr>
          <p:cNvCxnSpPr/>
          <p:nvPr/>
        </p:nvCxnSpPr>
        <p:spPr>
          <a:xfrm>
            <a:off x="7792627" y="3193098"/>
            <a:ext cx="348073" cy="39439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0" descr="http://sine.ni.com/images/products/us/040716_usb6008_m.jpg">
            <a:extLst>
              <a:ext uri="{FF2B5EF4-FFF2-40B4-BE49-F238E27FC236}">
                <a16:creationId xmlns:a16="http://schemas.microsoft.com/office/drawing/2014/main" id="{51733008-99AB-487F-8039-0482CB19B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363" y="2324311"/>
            <a:ext cx="1190119" cy="86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9FA222-686A-40C3-BC93-B480A9E9A58A}"/>
              </a:ext>
            </a:extLst>
          </p:cNvPr>
          <p:cNvCxnSpPr/>
          <p:nvPr/>
        </p:nvCxnSpPr>
        <p:spPr>
          <a:xfrm flipH="1">
            <a:off x="9899955" y="3006244"/>
            <a:ext cx="594073" cy="581248"/>
          </a:xfrm>
          <a:prstGeom prst="straightConnector1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2" descr="http://cdn-reichelt.de/bilder/web/xxl_ws/A300/DIAMEX_AVR.png">
            <a:extLst>
              <a:ext uri="{FF2B5EF4-FFF2-40B4-BE49-F238E27FC236}">
                <a16:creationId xmlns:a16="http://schemas.microsoft.com/office/drawing/2014/main" id="{8C0D02AA-6D24-413D-AFAB-B0528A708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272" y="2615844"/>
            <a:ext cx="1077920" cy="39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://www.poptens.com/wp-content/uploads/2012/08/Acer-Aspire-57501.jpg">
            <a:extLst>
              <a:ext uri="{FF2B5EF4-FFF2-40B4-BE49-F238E27FC236}">
                <a16:creationId xmlns:a16="http://schemas.microsoft.com/office/drawing/2014/main" id="{756290D8-61A0-436B-ACB3-2DCF895A4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700" y="416592"/>
            <a:ext cx="2072323" cy="144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74EF2A-77E2-482C-9A98-A41289E30B8B}"/>
              </a:ext>
            </a:extLst>
          </p:cNvPr>
          <p:cNvCxnSpPr>
            <a:endCxn id="12" idx="2"/>
          </p:cNvCxnSpPr>
          <p:nvPr/>
        </p:nvCxnSpPr>
        <p:spPr>
          <a:xfrm flipV="1">
            <a:off x="9082420" y="3193098"/>
            <a:ext cx="3" cy="394394"/>
          </a:xfrm>
          <a:prstGeom prst="straightConnector1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9F7003-7B33-4638-B305-0C93EF78C2D8}"/>
              </a:ext>
            </a:extLst>
          </p:cNvPr>
          <p:cNvSpPr txBox="1"/>
          <p:nvPr/>
        </p:nvSpPr>
        <p:spPr>
          <a:xfrm>
            <a:off x="9899955" y="1865103"/>
            <a:ext cx="1188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ISP Programmer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20CB8A-4FC7-4157-B450-8CC8A2241FBF}"/>
              </a:ext>
            </a:extLst>
          </p:cNvPr>
          <p:cNvSpPr txBox="1"/>
          <p:nvPr/>
        </p:nvSpPr>
        <p:spPr>
          <a:xfrm>
            <a:off x="8687120" y="1865103"/>
            <a:ext cx="7906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USB DAQ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183D5A-5569-4A39-B36F-499327954324}"/>
              </a:ext>
            </a:extLst>
          </p:cNvPr>
          <p:cNvSpPr txBox="1"/>
          <p:nvPr/>
        </p:nvSpPr>
        <p:spPr>
          <a:xfrm>
            <a:off x="7167295" y="1865103"/>
            <a:ext cx="12506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DC Power Supply</a:t>
            </a:r>
          </a:p>
        </p:txBody>
      </p:sp>
    </p:spTree>
    <p:extLst>
      <p:ext uri="{BB962C8B-B14F-4D97-AF65-F5344CB8AC3E}">
        <p14:creationId xmlns:p14="http://schemas.microsoft.com/office/powerpoint/2010/main" val="12788838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EFC453-C262-4740-8F6E-13B501A0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626" y="332656"/>
            <a:ext cx="10514231" cy="648000"/>
          </a:xfrm>
        </p:spPr>
        <p:txBody>
          <a:bodyPr/>
          <a:lstStyle/>
          <a:p>
            <a:r>
              <a:rPr lang="pl-PL" dirty="0" err="1"/>
              <a:t>Limitations</a:t>
            </a:r>
            <a:r>
              <a:rPr lang="pl-PL" dirty="0"/>
              <a:t> of Procket Rapid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2AE11-C4D9-4B73-B73E-DFB657768C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0050" y="1610170"/>
            <a:ext cx="612158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Procket</a:t>
            </a:r>
            <a:r>
              <a:rPr lang="pl-PL" b="1" dirty="0"/>
              <a:t> Rapid</a:t>
            </a:r>
            <a:r>
              <a:rPr lang="en-US" b="1" dirty="0"/>
              <a:t> </a:t>
            </a:r>
            <a:r>
              <a:rPr lang="pl-PL" b="1" dirty="0"/>
              <a:t>i</a:t>
            </a:r>
            <a:r>
              <a:rPr lang="en-US" b="1" dirty="0"/>
              <a:t>s NOT suitable for</a:t>
            </a:r>
          </a:p>
          <a:p>
            <a:r>
              <a:rPr lang="pl-PL" dirty="0"/>
              <a:t>Volume </a:t>
            </a:r>
            <a:r>
              <a:rPr lang="pl-PL" dirty="0" err="1"/>
              <a:t>production</a:t>
            </a:r>
            <a:r>
              <a:rPr lang="pl-PL" dirty="0"/>
              <a:t>,</a:t>
            </a:r>
          </a:p>
          <a:p>
            <a:r>
              <a:rPr lang="pl-PL" dirty="0"/>
              <a:t>High </a:t>
            </a:r>
            <a:r>
              <a:rPr lang="pl-PL" dirty="0" err="1"/>
              <a:t>voltage</a:t>
            </a:r>
            <a:r>
              <a:rPr lang="pl-PL" dirty="0"/>
              <a:t> (&gt;60Vdc) </a:t>
            </a:r>
            <a:r>
              <a:rPr lang="pl-PL" dirty="0" err="1"/>
              <a:t>testing</a:t>
            </a:r>
            <a:r>
              <a:rPr lang="pl-PL" dirty="0"/>
              <a:t> </a:t>
            </a:r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cover</a:t>
            </a:r>
            <a:r>
              <a:rPr lang="pl-PL" dirty="0"/>
              <a:t> and </a:t>
            </a:r>
            <a:r>
              <a:rPr lang="pl-PL" dirty="0" err="1"/>
              <a:t>safety</a:t>
            </a:r>
            <a:r>
              <a:rPr lang="pl-PL" dirty="0"/>
              <a:t> </a:t>
            </a:r>
            <a:r>
              <a:rPr lang="pl-PL" dirty="0" err="1"/>
              <a:t>consideration</a:t>
            </a:r>
            <a:r>
              <a:rPr lang="pl-PL" dirty="0"/>
              <a:t>,</a:t>
            </a:r>
          </a:p>
          <a:p>
            <a:r>
              <a:rPr lang="pl-PL" dirty="0" err="1"/>
              <a:t>Comples</a:t>
            </a:r>
            <a:r>
              <a:rPr lang="pl-PL" dirty="0"/>
              <a:t> test </a:t>
            </a:r>
            <a:r>
              <a:rPr lang="pl-PL" dirty="0" err="1"/>
              <a:t>application</a:t>
            </a:r>
            <a:r>
              <a:rPr lang="pl-PL" dirty="0"/>
              <a:t> (&gt;30 test </a:t>
            </a:r>
            <a:r>
              <a:rPr lang="pl-PL" dirty="0" err="1"/>
              <a:t>probes</a:t>
            </a:r>
            <a:r>
              <a:rPr lang="pl-PL" dirty="0"/>
              <a:t>)</a:t>
            </a:r>
          </a:p>
          <a:p>
            <a:endParaRPr lang="pl-PL" dirty="0"/>
          </a:p>
          <a:p>
            <a:pPr marL="0" indent="0" algn="just">
              <a:buNone/>
            </a:pP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customization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required</a:t>
            </a:r>
            <a:r>
              <a:rPr lang="pl-PL" dirty="0"/>
              <a:t>, </a:t>
            </a:r>
            <a:r>
              <a:rPr lang="pl-PL" dirty="0" err="1"/>
              <a:t>consider</a:t>
            </a:r>
            <a:r>
              <a:rPr lang="pl-PL" dirty="0"/>
              <a:t>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fixture</a:t>
            </a:r>
            <a:r>
              <a:rPr lang="pl-PL" dirty="0"/>
              <a:t> </a:t>
            </a:r>
            <a:r>
              <a:rPr lang="pl-PL" dirty="0" err="1"/>
              <a:t>platforms</a:t>
            </a:r>
            <a:r>
              <a:rPr lang="pl-PL" dirty="0"/>
              <a:t> (ATX, </a:t>
            </a:r>
            <a:r>
              <a:rPr lang="pl-PL" dirty="0" err="1"/>
              <a:t>Ingun</a:t>
            </a:r>
            <a:r>
              <a:rPr lang="pl-PL" dirty="0"/>
              <a:t> GPS, etc.) as </a:t>
            </a:r>
            <a:r>
              <a:rPr lang="pl-PL" dirty="0" err="1"/>
              <a:t>basis</a:t>
            </a:r>
            <a:r>
              <a:rPr lang="pl-PL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27B2A-71D8-45A3-906D-74E14D3393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7" t="14300" r="15501" b="2222"/>
          <a:stretch/>
        </p:blipFill>
        <p:spPr>
          <a:xfrm>
            <a:off x="6577827" y="1381570"/>
            <a:ext cx="5212536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307573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B5D3B-9D84-479B-AFA2-82EFC5E5A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Procket Rapid </a:t>
            </a:r>
            <a:r>
              <a:rPr lang="pl-PL" dirty="0" err="1"/>
              <a:t>Python</a:t>
            </a:r>
            <a:r>
              <a:rPr lang="pl-PL" dirty="0"/>
              <a:t> SW Library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08C65-5E19-4BA4-BEAE-479D8786F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Procket</a:t>
            </a:r>
            <a:r>
              <a:rPr lang="en-US" dirty="0"/>
              <a:t> Rapid Python SW library is an easy to use tool to operate NI USB-6003 DAQ card and accompanied </a:t>
            </a:r>
            <a:r>
              <a:rPr lang="en-US" dirty="0" err="1"/>
              <a:t>Procket</a:t>
            </a:r>
            <a:r>
              <a:rPr lang="en-US" dirty="0"/>
              <a:t> Rapid interface board.</a:t>
            </a:r>
          </a:p>
          <a:p>
            <a:r>
              <a:rPr lang="en-US" dirty="0"/>
              <a:t>With the library, one can create automated test sequence that also generates t</a:t>
            </a:r>
            <a:r>
              <a:rPr lang="pl-PL" dirty="0" err="1"/>
              <a:t>est</a:t>
            </a:r>
            <a:r>
              <a:rPr lang="en-US" dirty="0"/>
              <a:t> reports.</a:t>
            </a:r>
          </a:p>
          <a:p>
            <a:r>
              <a:rPr lang="en-US" dirty="0"/>
              <a:t>Full rights for Customer to use, modify and make copies of the SW.</a:t>
            </a:r>
          </a:p>
          <a:p>
            <a:r>
              <a:rPr lang="en-US" dirty="0"/>
              <a:t>Works in both Windows and Linux environments.</a:t>
            </a:r>
          </a:p>
          <a:p>
            <a:r>
              <a:rPr lang="en-US" dirty="0"/>
              <a:t>Support for Python v2.7.x and 3.6.x.</a:t>
            </a:r>
          </a:p>
          <a:p>
            <a:r>
              <a:rPr lang="en-US" dirty="0"/>
              <a:t>Example code and user guide included to demonstrate the usage with Robot Framework.</a:t>
            </a:r>
          </a:p>
          <a:p>
            <a:endParaRPr lang="en-US" dirty="0"/>
          </a:p>
          <a:p>
            <a:r>
              <a:rPr lang="en-US" b="1" dirty="0"/>
              <a:t>Enhanced and automate your SW testing with hardware-in-the-loop (HIL) method using </a:t>
            </a:r>
            <a:r>
              <a:rPr lang="en-US" b="1" dirty="0" err="1"/>
              <a:t>Procket</a:t>
            </a:r>
            <a:r>
              <a:rPr lang="en-US" b="1" dirty="0"/>
              <a:t> Rapid Python SW library and </a:t>
            </a:r>
            <a:r>
              <a:rPr lang="en-US" b="1" dirty="0" err="1"/>
              <a:t>Procket</a:t>
            </a:r>
            <a:r>
              <a:rPr lang="en-US" b="1" dirty="0"/>
              <a:t> Rapid HW.</a:t>
            </a:r>
          </a:p>
        </p:txBody>
      </p:sp>
    </p:spTree>
    <p:extLst>
      <p:ext uri="{BB962C8B-B14F-4D97-AF65-F5344CB8AC3E}">
        <p14:creationId xmlns:p14="http://schemas.microsoft.com/office/powerpoint/2010/main" val="239195538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B5D3B-9D84-479B-AFA2-82EFC5E5A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Procket Rapid </a:t>
            </a:r>
            <a:r>
              <a:rPr lang="pl-PL" dirty="0" err="1"/>
              <a:t>Python</a:t>
            </a:r>
            <a:r>
              <a:rPr lang="pl-PL" dirty="0"/>
              <a:t> SW Library </a:t>
            </a:r>
            <a:r>
              <a:rPr lang="pl-PL" dirty="0" err="1"/>
              <a:t>Examples</a:t>
            </a:r>
            <a:endParaRPr lang="pl-P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08C65-5E19-4BA4-BEAE-479D8786F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9382" y="1549638"/>
            <a:ext cx="4278497" cy="8165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Example</a:t>
            </a:r>
            <a:r>
              <a:rPr lang="pl-PL" dirty="0"/>
              <a:t> test </a:t>
            </a:r>
            <a:r>
              <a:rPr lang="pl-PL" dirty="0" err="1"/>
              <a:t>result</a:t>
            </a:r>
            <a:r>
              <a:rPr lang="pl-PL" dirty="0"/>
              <a:t> log </a:t>
            </a:r>
            <a:r>
              <a:rPr lang="pl-PL" dirty="0" err="1"/>
              <a:t>when</a:t>
            </a:r>
            <a:r>
              <a:rPr lang="pl-PL" dirty="0"/>
              <a:t> run with Robot Framework</a:t>
            </a:r>
            <a:endParaRPr lang="en-US" b="1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33497A5-5CBA-411F-8EBB-E08E11CC9196}"/>
              </a:ext>
            </a:extLst>
          </p:cNvPr>
          <p:cNvSpPr txBox="1">
            <a:spLocks/>
          </p:cNvSpPr>
          <p:nvPr/>
        </p:nvSpPr>
        <p:spPr>
          <a:xfrm>
            <a:off x="6461042" y="4503908"/>
            <a:ext cx="4278497" cy="816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 err="1"/>
              <a:t>Example</a:t>
            </a:r>
            <a:r>
              <a:rPr lang="pl-PL" dirty="0"/>
              <a:t> test </a:t>
            </a:r>
            <a:r>
              <a:rPr lang="pl-PL" dirty="0" err="1"/>
              <a:t>execution</a:t>
            </a:r>
            <a:r>
              <a:rPr lang="pl-PL" dirty="0"/>
              <a:t> in high </a:t>
            </a:r>
            <a:r>
              <a:rPr lang="pl-PL" dirty="0" err="1"/>
              <a:t>level</a:t>
            </a:r>
            <a:r>
              <a:rPr lang="pl-PL" dirty="0"/>
              <a:t> in </a:t>
            </a:r>
            <a:r>
              <a:rPr lang="pl-PL" dirty="0" err="1"/>
              <a:t>command</a:t>
            </a:r>
            <a:r>
              <a:rPr lang="pl-PL" dirty="0"/>
              <a:t> </a:t>
            </a:r>
            <a:r>
              <a:rPr lang="pl-PL" dirty="0" err="1"/>
              <a:t>line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0BB4AA-5769-4B68-A802-4AE5B63FD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32" y="1065885"/>
            <a:ext cx="5257650" cy="3408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D7E063-4585-498F-A9D3-B9AF19426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75" y="4506583"/>
            <a:ext cx="5270907" cy="170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1682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C91AB2-8A51-4A2B-A42B-FCC80BB6D3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Procket Rapid in </a:t>
            </a:r>
            <a:r>
              <a:rPr lang="pl-PL" dirty="0" err="1"/>
              <a:t>Use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73398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E12C-9DB8-474C-BBA5-D656C9C43C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1033" y="1122362"/>
            <a:ext cx="8799954" cy="2306637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400" dirty="0" err="1"/>
              <a:t>Procket</a:t>
            </a:r>
            <a:r>
              <a:rPr lang="en-GB" sz="5400" dirty="0"/>
              <a:t> Rapid</a:t>
            </a:r>
            <a:br>
              <a:rPr lang="pl-PL" sz="5400" dirty="0"/>
            </a:br>
            <a:r>
              <a:rPr lang="en-GB" sz="5400" dirty="0"/>
              <a:t>for</a:t>
            </a:r>
            <a:br>
              <a:rPr lang="pl-PL" sz="5400" dirty="0"/>
            </a:br>
            <a:r>
              <a:rPr lang="en-GB" sz="5400" dirty="0"/>
              <a:t>SW</a:t>
            </a:r>
            <a:r>
              <a:rPr lang="pl-PL" sz="5400" dirty="0"/>
              <a:t> and </a:t>
            </a:r>
            <a:r>
              <a:rPr lang="en-GB" sz="5400" dirty="0"/>
              <a:t>HW </a:t>
            </a:r>
            <a:r>
              <a:rPr lang="pl-PL" sz="5400" dirty="0"/>
              <a:t>T</a:t>
            </a:r>
            <a:r>
              <a:rPr lang="en-GB" sz="5400" dirty="0" err="1"/>
              <a:t>esting</a:t>
            </a:r>
            <a:endParaRPr lang="pl-PL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A33A95-EE55-4813-8515-0E0C4D22A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1638" y="3813377"/>
            <a:ext cx="6970754" cy="1168526"/>
          </a:xfrm>
        </p:spPr>
        <p:txBody>
          <a:bodyPr>
            <a:normAutofit/>
          </a:bodyPr>
          <a:lstStyle/>
          <a:p>
            <a:r>
              <a:rPr lang="pl-PL" sz="1800" dirty="0" err="1"/>
              <a:t>Automated</a:t>
            </a:r>
            <a:r>
              <a:rPr lang="pl-PL" sz="1800" dirty="0"/>
              <a:t> </a:t>
            </a:r>
            <a:r>
              <a:rPr lang="pl-PL" sz="1800" dirty="0" err="1"/>
              <a:t>Testing</a:t>
            </a:r>
            <a:r>
              <a:rPr lang="pl-PL" sz="1800" dirty="0"/>
              <a:t> </a:t>
            </a:r>
            <a:r>
              <a:rPr lang="pl-PL" sz="1800" dirty="0" err="1"/>
              <a:t>Seminar</a:t>
            </a:r>
            <a:endParaRPr lang="pl-PL" sz="1800" dirty="0"/>
          </a:p>
          <a:p>
            <a:r>
              <a:rPr lang="pl-PL" sz="1800" dirty="0" err="1"/>
              <a:t>Etteplan</a:t>
            </a:r>
            <a:r>
              <a:rPr lang="pl-PL" sz="1800" dirty="0"/>
              <a:t> Poland</a:t>
            </a:r>
          </a:p>
          <a:p>
            <a:r>
              <a:rPr lang="pl-PL" sz="1800" dirty="0"/>
              <a:t>11.09.2018 Wrocław</a:t>
            </a:r>
            <a:endParaRPr lang="en-US" sz="1800" dirty="0"/>
          </a:p>
          <a:p>
            <a:endParaRPr lang="pl-PL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351C4A3-2D82-4E3C-A4E9-18304FB3FD41}"/>
              </a:ext>
            </a:extLst>
          </p:cNvPr>
          <p:cNvSpPr txBox="1">
            <a:spLocks/>
          </p:cNvSpPr>
          <p:nvPr/>
        </p:nvSpPr>
        <p:spPr>
          <a:xfrm>
            <a:off x="3918064" y="5913143"/>
            <a:ext cx="4354284" cy="7057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A5E5"/>
              </a:buClr>
            </a:pPr>
            <a:r>
              <a:rPr lang="pl-PL" sz="1800" dirty="0">
                <a:solidFill>
                  <a:prstClr val="black"/>
                </a:solidFill>
                <a:latin typeface="Arial"/>
              </a:rPr>
              <a:t>Michał.Bieńkowski@etteplan.com</a:t>
            </a:r>
          </a:p>
          <a:p>
            <a:pPr algn="ctr">
              <a:buClr>
                <a:srgbClr val="00A5E5"/>
              </a:buClr>
            </a:pPr>
            <a:r>
              <a:rPr lang="pl-PL" sz="1800" dirty="0">
                <a:solidFill>
                  <a:prstClr val="white"/>
                </a:solidFill>
                <a:latin typeface="Arial"/>
              </a:rPr>
              <a:t>Test Design </a:t>
            </a:r>
            <a:r>
              <a:rPr lang="pl-PL" sz="1800" dirty="0" err="1">
                <a:solidFill>
                  <a:prstClr val="white"/>
                </a:solidFill>
                <a:latin typeface="Arial"/>
              </a:rPr>
              <a:t>Engineer</a:t>
            </a:r>
            <a:endParaRPr lang="en-US" sz="1800" dirty="0">
              <a:solidFill>
                <a:prstClr val="white"/>
              </a:solidFill>
              <a:latin typeface="Arial"/>
            </a:endParaRPr>
          </a:p>
          <a:p>
            <a:pPr algn="ctr">
              <a:buClr>
                <a:srgbClr val="00A5E5"/>
              </a:buClr>
            </a:pPr>
            <a:endParaRPr lang="en-US" sz="14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765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A10D6-A379-4552-BC4C-E22400A3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Procket Rapid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97650F-0147-42F9-A0B9-8E29DE3E2A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R&amp;D</a:t>
            </a:r>
          </a:p>
          <a:p>
            <a:r>
              <a:rPr lang="en-US" dirty="0"/>
              <a:t>Agile prototyping</a:t>
            </a:r>
          </a:p>
          <a:p>
            <a:r>
              <a:rPr lang="en-US" dirty="0"/>
              <a:t>Sudden changes or fixes</a:t>
            </a:r>
          </a:p>
          <a:p>
            <a:r>
              <a:rPr lang="en-US" dirty="0"/>
              <a:t>Low scale programming</a:t>
            </a:r>
          </a:p>
          <a:p>
            <a:r>
              <a:rPr lang="en-US" dirty="0"/>
              <a:t>Low scale testing</a:t>
            </a:r>
          </a:p>
          <a:p>
            <a:r>
              <a:rPr lang="en-US" dirty="0"/>
              <a:t>Test concepts verification</a:t>
            </a:r>
          </a:p>
          <a:p>
            <a:r>
              <a:rPr lang="en-US" dirty="0"/>
              <a:t>Preparation to the production</a:t>
            </a:r>
          </a:p>
          <a:p>
            <a:r>
              <a:rPr lang="en-US" dirty="0"/>
              <a:t>DFT verification</a:t>
            </a:r>
            <a:endParaRPr lang="pl-PL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EC2B7A-49A5-4A2E-884D-478D5E6B4F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062BAFD0-D9C5-4450-B591-B827E19873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8" t="43748" b="11639"/>
          <a:stretch/>
        </p:blipFill>
        <p:spPr>
          <a:xfrm>
            <a:off x="6170863" y="1610170"/>
            <a:ext cx="51809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5014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C935-331C-41BA-B5AC-F49FFCF40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Engineering with a difference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3CD9A5F-00F8-42E8-AD24-6B796728C4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34" y="-1"/>
            <a:ext cx="11047145" cy="62140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6335680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0D04D44-DB77-46D5-A42D-B7EDAD4B5A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34" y="-1"/>
            <a:ext cx="11047145" cy="62140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5245394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088BE07-DEE5-45B6-9A7C-7BE6C5213C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68" y="0"/>
            <a:ext cx="11013276" cy="61949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6153504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CA647C4-E597-496D-AFF7-59A69DB7E6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72" y="152400"/>
            <a:ext cx="10313268" cy="59627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8028378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9908143-9A6A-4E89-819E-5991A2D478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664" y="1"/>
            <a:ext cx="4201085" cy="6210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134687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A38F498-1E53-4B8C-8F9A-316BD3F309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" t="7723" r="8487"/>
          <a:stretch/>
        </p:blipFill>
        <p:spPr>
          <a:xfrm>
            <a:off x="2437606" y="205638"/>
            <a:ext cx="7315200" cy="5850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7093225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BDAE3B2-3242-456E-978E-74E7B3F3F9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94"/>
          <a:stretch/>
        </p:blipFill>
        <p:spPr>
          <a:xfrm>
            <a:off x="255589" y="161925"/>
            <a:ext cx="7258050" cy="3600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Placeholder 3">
            <a:extLst>
              <a:ext uri="{FF2B5EF4-FFF2-40B4-BE49-F238E27FC236}">
                <a16:creationId xmlns:a16="http://schemas.microsoft.com/office/drawing/2014/main" id="{8364BC7D-6B39-456F-92D0-A115422538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0" t="50394" r="6157"/>
          <a:stretch/>
        </p:blipFill>
        <p:spPr>
          <a:xfrm>
            <a:off x="5722936" y="2533650"/>
            <a:ext cx="6343651" cy="3600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3378176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1F05FD8-C7C7-4D94-9451-F7ECDFBB10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60"/>
          <a:stretch/>
        </p:blipFill>
        <p:spPr>
          <a:xfrm>
            <a:off x="770731" y="-1"/>
            <a:ext cx="10648950" cy="61776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6031637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2E843B5-74F6-4AF0-808D-861C1F6B30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656" y="-1"/>
            <a:ext cx="7277100" cy="623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2E2E5DD-1168-4555-B3FF-1B82A5ABA194}"/>
              </a:ext>
            </a:extLst>
          </p:cNvPr>
          <p:cNvSpPr/>
          <p:nvPr/>
        </p:nvSpPr>
        <p:spPr>
          <a:xfrm>
            <a:off x="3390900" y="4267200"/>
            <a:ext cx="3886200" cy="144780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126618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Kuvahaun tulos haulle chaos to ord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"/>
          <a:stretch/>
        </p:blipFill>
        <p:spPr bwMode="auto">
          <a:xfrm>
            <a:off x="0" y="-1"/>
            <a:ext cx="12190413" cy="621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85034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02EBF0-C935-4B00-ACC8-BBB86A311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7582" y="3009107"/>
            <a:ext cx="9575248" cy="839787"/>
          </a:xfrm>
        </p:spPr>
        <p:txBody>
          <a:bodyPr/>
          <a:lstStyle/>
          <a:p>
            <a:r>
              <a:rPr lang="pl-PL" dirty="0"/>
              <a:t>Time for a Demo</a:t>
            </a:r>
          </a:p>
        </p:txBody>
      </p:sp>
    </p:spTree>
    <p:extLst>
      <p:ext uri="{BB962C8B-B14F-4D97-AF65-F5344CB8AC3E}">
        <p14:creationId xmlns:p14="http://schemas.microsoft.com/office/powerpoint/2010/main" val="259975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85AD5B-5F57-4FF3-8942-61CB5F4EAE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t="7182" r="7332" b="6098"/>
          <a:stretch/>
        </p:blipFill>
        <p:spPr>
          <a:xfrm>
            <a:off x="2164401" y="144966"/>
            <a:ext cx="7861611" cy="60127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59828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7C8431-5468-4090-ABDA-1A078E7CF2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145" y="84230"/>
            <a:ext cx="8080123" cy="60600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23976D-2D0F-46A4-BB3D-9DE73B038337}"/>
              </a:ext>
            </a:extLst>
          </p:cNvPr>
          <p:cNvSpPr txBox="1"/>
          <p:nvPr/>
        </p:nvSpPr>
        <p:spPr>
          <a:xfrm>
            <a:off x="5832086" y="1212799"/>
            <a:ext cx="108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>
                <a:solidFill>
                  <a:srgbClr val="FF0000"/>
                </a:solidFill>
              </a:rPr>
              <a:t>+3VDC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1A951-362E-4232-AD07-68AAE2B4E8B1}"/>
              </a:ext>
            </a:extLst>
          </p:cNvPr>
          <p:cNvSpPr txBox="1"/>
          <p:nvPr/>
        </p:nvSpPr>
        <p:spPr>
          <a:xfrm>
            <a:off x="6512312" y="1984917"/>
            <a:ext cx="80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GND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E0AA9-EA26-4499-A2B3-5868C9F734F8}"/>
              </a:ext>
            </a:extLst>
          </p:cNvPr>
          <p:cNvSpPr txBox="1"/>
          <p:nvPr/>
        </p:nvSpPr>
        <p:spPr>
          <a:xfrm>
            <a:off x="4549690" y="855960"/>
            <a:ext cx="591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>
                <a:solidFill>
                  <a:srgbClr val="0070C0"/>
                </a:solidFill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1722393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F0969D-5A94-49B9-9E16-B4EEA0C5F5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4" t="16504" b="15420"/>
          <a:stretch/>
        </p:blipFill>
        <p:spPr>
          <a:xfrm>
            <a:off x="635734" y="122664"/>
            <a:ext cx="10918945" cy="59825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44684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26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2A925A4-3D79-435A-AE07-4BA154663A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98" b="47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7865166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44BEF07-46D2-452B-BED5-866B052F86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27" b="11227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5A7DF5-C210-4205-B19E-AFF98D255111}"/>
              </a:ext>
            </a:extLst>
          </p:cNvPr>
          <p:cNvSpPr txBox="1"/>
          <p:nvPr/>
        </p:nvSpPr>
        <p:spPr>
          <a:xfrm>
            <a:off x="371413" y="316523"/>
            <a:ext cx="11447585" cy="1107996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sz="6600" dirty="0"/>
              <a:t>Procket 						   Rapid</a:t>
            </a:r>
          </a:p>
        </p:txBody>
      </p:sp>
    </p:spTree>
    <p:extLst>
      <p:ext uri="{BB962C8B-B14F-4D97-AF65-F5344CB8AC3E}">
        <p14:creationId xmlns:p14="http://schemas.microsoft.com/office/powerpoint/2010/main" val="10974675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83560-0B71-4D37-AC92-F0A8F0063C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1033" y="1122363"/>
            <a:ext cx="8799954" cy="742296"/>
          </a:xfrm>
        </p:spPr>
        <p:txBody>
          <a:bodyPr/>
          <a:lstStyle/>
          <a:p>
            <a:r>
              <a:rPr lang="pl-PL" dirty="0"/>
              <a:t>Procket Platform </a:t>
            </a:r>
            <a:r>
              <a:rPr lang="pl-PL" dirty="0" err="1"/>
              <a:t>Overview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510527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Procket Variants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9453">
            <a:off x="4035559" y="4128789"/>
            <a:ext cx="1435142" cy="105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874" y="2096986"/>
            <a:ext cx="1969326" cy="3186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010" y="4060817"/>
            <a:ext cx="1616218" cy="1189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798785"/>
              </p:ext>
            </p:extLst>
          </p:nvPr>
        </p:nvGraphicFramePr>
        <p:xfrm>
          <a:off x="955039" y="5571715"/>
          <a:ext cx="102108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2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Procket</a:t>
                      </a:r>
                      <a:r>
                        <a:rPr lang="en-US" dirty="0"/>
                        <a:t> Rapid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800" dirty="0" err="1">
                          <a:latin typeface="Arial" pitchFamily="34" charset="0"/>
                        </a:rPr>
                        <a:t>Procket</a:t>
                      </a:r>
                      <a:r>
                        <a:rPr lang="fi-FI" sz="1800" dirty="0">
                          <a:latin typeface="Arial" pitchFamily="34" charset="0"/>
                        </a:rPr>
                        <a:t> Desktop</a:t>
                      </a:r>
                      <a:endParaRPr lang="en-US" sz="1800" dirty="0">
                        <a:latin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800" dirty="0" err="1">
                          <a:latin typeface="Arial" pitchFamily="34" charset="0"/>
                        </a:rPr>
                        <a:t>Procket</a:t>
                      </a:r>
                      <a:r>
                        <a:rPr lang="fi-FI" sz="1800" dirty="0">
                          <a:latin typeface="Arial" pitchFamily="34" charset="0"/>
                        </a:rPr>
                        <a:t> Compact</a:t>
                      </a:r>
                      <a:endParaRPr lang="en-US" sz="1800" dirty="0">
                        <a:latin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800" dirty="0" err="1">
                          <a:latin typeface="Arial" pitchFamily="34" charset="0"/>
                        </a:rPr>
                        <a:t>Procket</a:t>
                      </a:r>
                      <a:r>
                        <a:rPr lang="fi-FI" sz="1800" dirty="0">
                          <a:latin typeface="Arial" pitchFamily="34" charset="0"/>
                        </a:rPr>
                        <a:t> </a:t>
                      </a:r>
                      <a:r>
                        <a:rPr lang="fi-FI" sz="1800" dirty="0" err="1">
                          <a:latin typeface="Arial" pitchFamily="34" charset="0"/>
                        </a:rPr>
                        <a:t>Flex</a:t>
                      </a:r>
                      <a:endParaRPr lang="en-US" sz="1800" dirty="0">
                        <a:latin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8612160" y="620071"/>
            <a:ext cx="2453398" cy="4704522"/>
            <a:chOff x="6328821" y="579431"/>
            <a:chExt cx="2453398" cy="4704522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8821" y="579431"/>
              <a:ext cx="2453398" cy="4704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Freeform 8"/>
            <p:cNvSpPr/>
            <p:nvPr/>
          </p:nvSpPr>
          <p:spPr>
            <a:xfrm>
              <a:off x="7258525" y="2042159"/>
              <a:ext cx="931545" cy="320040"/>
            </a:xfrm>
            <a:custGeom>
              <a:avLst/>
              <a:gdLst>
                <a:gd name="connsiteX0" fmla="*/ 0 w 946785"/>
                <a:gd name="connsiteY0" fmla="*/ 49530 h 323850"/>
                <a:gd name="connsiteX1" fmla="*/ 946785 w 946785"/>
                <a:gd name="connsiteY1" fmla="*/ 0 h 323850"/>
                <a:gd name="connsiteX2" fmla="*/ 933450 w 946785"/>
                <a:gd name="connsiteY2" fmla="*/ 276225 h 323850"/>
                <a:gd name="connsiteX3" fmla="*/ 186690 w 946785"/>
                <a:gd name="connsiteY3" fmla="*/ 323850 h 323850"/>
                <a:gd name="connsiteX4" fmla="*/ 1905 w 946785"/>
                <a:gd name="connsiteY4" fmla="*/ 156210 h 323850"/>
                <a:gd name="connsiteX5" fmla="*/ 0 w 946785"/>
                <a:gd name="connsiteY5" fmla="*/ 49530 h 323850"/>
                <a:gd name="connsiteX0" fmla="*/ 0 w 941070"/>
                <a:gd name="connsiteY0" fmla="*/ 43815 h 318135"/>
                <a:gd name="connsiteX1" fmla="*/ 941070 w 941070"/>
                <a:gd name="connsiteY1" fmla="*/ 0 h 318135"/>
                <a:gd name="connsiteX2" fmla="*/ 933450 w 941070"/>
                <a:gd name="connsiteY2" fmla="*/ 270510 h 318135"/>
                <a:gd name="connsiteX3" fmla="*/ 186690 w 941070"/>
                <a:gd name="connsiteY3" fmla="*/ 318135 h 318135"/>
                <a:gd name="connsiteX4" fmla="*/ 1905 w 941070"/>
                <a:gd name="connsiteY4" fmla="*/ 150495 h 318135"/>
                <a:gd name="connsiteX5" fmla="*/ 0 w 941070"/>
                <a:gd name="connsiteY5" fmla="*/ 43815 h 318135"/>
                <a:gd name="connsiteX0" fmla="*/ 0 w 941070"/>
                <a:gd name="connsiteY0" fmla="*/ 47625 h 318135"/>
                <a:gd name="connsiteX1" fmla="*/ 941070 w 941070"/>
                <a:gd name="connsiteY1" fmla="*/ 0 h 318135"/>
                <a:gd name="connsiteX2" fmla="*/ 933450 w 941070"/>
                <a:gd name="connsiteY2" fmla="*/ 270510 h 318135"/>
                <a:gd name="connsiteX3" fmla="*/ 186690 w 941070"/>
                <a:gd name="connsiteY3" fmla="*/ 318135 h 318135"/>
                <a:gd name="connsiteX4" fmla="*/ 1905 w 941070"/>
                <a:gd name="connsiteY4" fmla="*/ 150495 h 318135"/>
                <a:gd name="connsiteX5" fmla="*/ 0 w 941070"/>
                <a:gd name="connsiteY5" fmla="*/ 47625 h 318135"/>
                <a:gd name="connsiteX0" fmla="*/ 0 w 941070"/>
                <a:gd name="connsiteY0" fmla="*/ 47625 h 318135"/>
                <a:gd name="connsiteX1" fmla="*/ 941070 w 941070"/>
                <a:gd name="connsiteY1" fmla="*/ 0 h 318135"/>
                <a:gd name="connsiteX2" fmla="*/ 933450 w 941070"/>
                <a:gd name="connsiteY2" fmla="*/ 270510 h 318135"/>
                <a:gd name="connsiteX3" fmla="*/ 186690 w 941070"/>
                <a:gd name="connsiteY3" fmla="*/ 318135 h 318135"/>
                <a:gd name="connsiteX4" fmla="*/ 7620 w 941070"/>
                <a:gd name="connsiteY4" fmla="*/ 161925 h 318135"/>
                <a:gd name="connsiteX5" fmla="*/ 0 w 941070"/>
                <a:gd name="connsiteY5" fmla="*/ 47625 h 318135"/>
                <a:gd name="connsiteX0" fmla="*/ 0 w 941070"/>
                <a:gd name="connsiteY0" fmla="*/ 47625 h 312420"/>
                <a:gd name="connsiteX1" fmla="*/ 941070 w 941070"/>
                <a:gd name="connsiteY1" fmla="*/ 0 h 312420"/>
                <a:gd name="connsiteX2" fmla="*/ 933450 w 941070"/>
                <a:gd name="connsiteY2" fmla="*/ 270510 h 312420"/>
                <a:gd name="connsiteX3" fmla="*/ 188595 w 941070"/>
                <a:gd name="connsiteY3" fmla="*/ 312420 h 312420"/>
                <a:gd name="connsiteX4" fmla="*/ 7620 w 941070"/>
                <a:gd name="connsiteY4" fmla="*/ 161925 h 312420"/>
                <a:gd name="connsiteX5" fmla="*/ 0 w 941070"/>
                <a:gd name="connsiteY5" fmla="*/ 47625 h 312420"/>
                <a:gd name="connsiteX0" fmla="*/ 0 w 941070"/>
                <a:gd name="connsiteY0" fmla="*/ 47625 h 312420"/>
                <a:gd name="connsiteX1" fmla="*/ 941070 w 941070"/>
                <a:gd name="connsiteY1" fmla="*/ 0 h 312420"/>
                <a:gd name="connsiteX2" fmla="*/ 922020 w 941070"/>
                <a:gd name="connsiteY2" fmla="*/ 260985 h 312420"/>
                <a:gd name="connsiteX3" fmla="*/ 188595 w 941070"/>
                <a:gd name="connsiteY3" fmla="*/ 312420 h 312420"/>
                <a:gd name="connsiteX4" fmla="*/ 7620 w 941070"/>
                <a:gd name="connsiteY4" fmla="*/ 161925 h 312420"/>
                <a:gd name="connsiteX5" fmla="*/ 0 w 941070"/>
                <a:gd name="connsiteY5" fmla="*/ 47625 h 312420"/>
                <a:gd name="connsiteX0" fmla="*/ 0 w 941070"/>
                <a:gd name="connsiteY0" fmla="*/ 47625 h 312420"/>
                <a:gd name="connsiteX1" fmla="*/ 941070 w 941070"/>
                <a:gd name="connsiteY1" fmla="*/ 0 h 312420"/>
                <a:gd name="connsiteX2" fmla="*/ 929640 w 941070"/>
                <a:gd name="connsiteY2" fmla="*/ 270510 h 312420"/>
                <a:gd name="connsiteX3" fmla="*/ 188595 w 941070"/>
                <a:gd name="connsiteY3" fmla="*/ 312420 h 312420"/>
                <a:gd name="connsiteX4" fmla="*/ 7620 w 941070"/>
                <a:gd name="connsiteY4" fmla="*/ 161925 h 312420"/>
                <a:gd name="connsiteX5" fmla="*/ 0 w 941070"/>
                <a:gd name="connsiteY5" fmla="*/ 47625 h 312420"/>
                <a:gd name="connsiteX0" fmla="*/ 0 w 933450"/>
                <a:gd name="connsiteY0" fmla="*/ 30480 h 295275"/>
                <a:gd name="connsiteX1" fmla="*/ 933450 w 933450"/>
                <a:gd name="connsiteY1" fmla="*/ 0 h 295275"/>
                <a:gd name="connsiteX2" fmla="*/ 929640 w 933450"/>
                <a:gd name="connsiteY2" fmla="*/ 253365 h 295275"/>
                <a:gd name="connsiteX3" fmla="*/ 188595 w 933450"/>
                <a:gd name="connsiteY3" fmla="*/ 295275 h 295275"/>
                <a:gd name="connsiteX4" fmla="*/ 7620 w 933450"/>
                <a:gd name="connsiteY4" fmla="*/ 144780 h 295275"/>
                <a:gd name="connsiteX5" fmla="*/ 0 w 933450"/>
                <a:gd name="connsiteY5" fmla="*/ 30480 h 295275"/>
                <a:gd name="connsiteX0" fmla="*/ 0 w 937260"/>
                <a:gd name="connsiteY0" fmla="*/ 55245 h 320040"/>
                <a:gd name="connsiteX1" fmla="*/ 937260 w 937260"/>
                <a:gd name="connsiteY1" fmla="*/ 0 h 320040"/>
                <a:gd name="connsiteX2" fmla="*/ 929640 w 937260"/>
                <a:gd name="connsiteY2" fmla="*/ 278130 h 320040"/>
                <a:gd name="connsiteX3" fmla="*/ 188595 w 937260"/>
                <a:gd name="connsiteY3" fmla="*/ 320040 h 320040"/>
                <a:gd name="connsiteX4" fmla="*/ 7620 w 937260"/>
                <a:gd name="connsiteY4" fmla="*/ 169545 h 320040"/>
                <a:gd name="connsiteX5" fmla="*/ 0 w 937260"/>
                <a:gd name="connsiteY5" fmla="*/ 55245 h 320040"/>
                <a:gd name="connsiteX0" fmla="*/ 0 w 931545"/>
                <a:gd name="connsiteY0" fmla="*/ 68580 h 333375"/>
                <a:gd name="connsiteX1" fmla="*/ 931545 w 931545"/>
                <a:gd name="connsiteY1" fmla="*/ 0 h 333375"/>
                <a:gd name="connsiteX2" fmla="*/ 929640 w 931545"/>
                <a:gd name="connsiteY2" fmla="*/ 291465 h 333375"/>
                <a:gd name="connsiteX3" fmla="*/ 188595 w 931545"/>
                <a:gd name="connsiteY3" fmla="*/ 333375 h 333375"/>
                <a:gd name="connsiteX4" fmla="*/ 7620 w 931545"/>
                <a:gd name="connsiteY4" fmla="*/ 182880 h 333375"/>
                <a:gd name="connsiteX5" fmla="*/ 0 w 931545"/>
                <a:gd name="connsiteY5" fmla="*/ 68580 h 333375"/>
                <a:gd name="connsiteX0" fmla="*/ 0 w 931545"/>
                <a:gd name="connsiteY0" fmla="*/ 55245 h 333375"/>
                <a:gd name="connsiteX1" fmla="*/ 931545 w 931545"/>
                <a:gd name="connsiteY1" fmla="*/ 0 h 333375"/>
                <a:gd name="connsiteX2" fmla="*/ 929640 w 931545"/>
                <a:gd name="connsiteY2" fmla="*/ 291465 h 333375"/>
                <a:gd name="connsiteX3" fmla="*/ 188595 w 931545"/>
                <a:gd name="connsiteY3" fmla="*/ 333375 h 333375"/>
                <a:gd name="connsiteX4" fmla="*/ 7620 w 931545"/>
                <a:gd name="connsiteY4" fmla="*/ 182880 h 333375"/>
                <a:gd name="connsiteX5" fmla="*/ 0 w 931545"/>
                <a:gd name="connsiteY5" fmla="*/ 55245 h 333375"/>
                <a:gd name="connsiteX0" fmla="*/ 1905 w 933450"/>
                <a:gd name="connsiteY0" fmla="*/ 55245 h 333375"/>
                <a:gd name="connsiteX1" fmla="*/ 933450 w 933450"/>
                <a:gd name="connsiteY1" fmla="*/ 0 h 333375"/>
                <a:gd name="connsiteX2" fmla="*/ 931545 w 933450"/>
                <a:gd name="connsiteY2" fmla="*/ 291465 h 333375"/>
                <a:gd name="connsiteX3" fmla="*/ 190500 w 933450"/>
                <a:gd name="connsiteY3" fmla="*/ 333375 h 333375"/>
                <a:gd name="connsiteX4" fmla="*/ 0 w 933450"/>
                <a:gd name="connsiteY4" fmla="*/ 171450 h 333375"/>
                <a:gd name="connsiteX5" fmla="*/ 1905 w 933450"/>
                <a:gd name="connsiteY5" fmla="*/ 55245 h 333375"/>
                <a:gd name="connsiteX0" fmla="*/ 0 w 931545"/>
                <a:gd name="connsiteY0" fmla="*/ 55245 h 333375"/>
                <a:gd name="connsiteX1" fmla="*/ 931545 w 931545"/>
                <a:gd name="connsiteY1" fmla="*/ 0 h 333375"/>
                <a:gd name="connsiteX2" fmla="*/ 929640 w 931545"/>
                <a:gd name="connsiteY2" fmla="*/ 291465 h 333375"/>
                <a:gd name="connsiteX3" fmla="*/ 188595 w 931545"/>
                <a:gd name="connsiteY3" fmla="*/ 333375 h 333375"/>
                <a:gd name="connsiteX4" fmla="*/ 1905 w 931545"/>
                <a:gd name="connsiteY4" fmla="*/ 169545 h 333375"/>
                <a:gd name="connsiteX5" fmla="*/ 0 w 931545"/>
                <a:gd name="connsiteY5" fmla="*/ 55245 h 333375"/>
                <a:gd name="connsiteX0" fmla="*/ 0 w 931545"/>
                <a:gd name="connsiteY0" fmla="*/ 55245 h 297180"/>
                <a:gd name="connsiteX1" fmla="*/ 931545 w 931545"/>
                <a:gd name="connsiteY1" fmla="*/ 0 h 297180"/>
                <a:gd name="connsiteX2" fmla="*/ 929640 w 931545"/>
                <a:gd name="connsiteY2" fmla="*/ 291465 h 297180"/>
                <a:gd name="connsiteX3" fmla="*/ 188595 w 931545"/>
                <a:gd name="connsiteY3" fmla="*/ 297180 h 297180"/>
                <a:gd name="connsiteX4" fmla="*/ 1905 w 931545"/>
                <a:gd name="connsiteY4" fmla="*/ 169545 h 297180"/>
                <a:gd name="connsiteX5" fmla="*/ 0 w 931545"/>
                <a:gd name="connsiteY5" fmla="*/ 55245 h 297180"/>
                <a:gd name="connsiteX0" fmla="*/ 0 w 931545"/>
                <a:gd name="connsiteY0" fmla="*/ 55245 h 321945"/>
                <a:gd name="connsiteX1" fmla="*/ 931545 w 931545"/>
                <a:gd name="connsiteY1" fmla="*/ 0 h 321945"/>
                <a:gd name="connsiteX2" fmla="*/ 929640 w 931545"/>
                <a:gd name="connsiteY2" fmla="*/ 291465 h 321945"/>
                <a:gd name="connsiteX3" fmla="*/ 171450 w 931545"/>
                <a:gd name="connsiteY3" fmla="*/ 321945 h 321945"/>
                <a:gd name="connsiteX4" fmla="*/ 1905 w 931545"/>
                <a:gd name="connsiteY4" fmla="*/ 169545 h 321945"/>
                <a:gd name="connsiteX5" fmla="*/ 0 w 931545"/>
                <a:gd name="connsiteY5" fmla="*/ 55245 h 321945"/>
                <a:gd name="connsiteX0" fmla="*/ 0 w 931545"/>
                <a:gd name="connsiteY0" fmla="*/ 55245 h 321945"/>
                <a:gd name="connsiteX1" fmla="*/ 931545 w 931545"/>
                <a:gd name="connsiteY1" fmla="*/ 0 h 321945"/>
                <a:gd name="connsiteX2" fmla="*/ 910590 w 931545"/>
                <a:gd name="connsiteY2" fmla="*/ 259080 h 321945"/>
                <a:gd name="connsiteX3" fmla="*/ 171450 w 931545"/>
                <a:gd name="connsiteY3" fmla="*/ 321945 h 321945"/>
                <a:gd name="connsiteX4" fmla="*/ 1905 w 931545"/>
                <a:gd name="connsiteY4" fmla="*/ 169545 h 321945"/>
                <a:gd name="connsiteX5" fmla="*/ 0 w 931545"/>
                <a:gd name="connsiteY5" fmla="*/ 55245 h 321945"/>
                <a:gd name="connsiteX0" fmla="*/ 0 w 931545"/>
                <a:gd name="connsiteY0" fmla="*/ 55245 h 321945"/>
                <a:gd name="connsiteX1" fmla="*/ 931545 w 931545"/>
                <a:gd name="connsiteY1" fmla="*/ 0 h 321945"/>
                <a:gd name="connsiteX2" fmla="*/ 927735 w 931545"/>
                <a:gd name="connsiteY2" fmla="*/ 278130 h 321945"/>
                <a:gd name="connsiteX3" fmla="*/ 171450 w 931545"/>
                <a:gd name="connsiteY3" fmla="*/ 321945 h 321945"/>
                <a:gd name="connsiteX4" fmla="*/ 1905 w 931545"/>
                <a:gd name="connsiteY4" fmla="*/ 169545 h 321945"/>
                <a:gd name="connsiteX5" fmla="*/ 0 w 931545"/>
                <a:gd name="connsiteY5" fmla="*/ 55245 h 321945"/>
                <a:gd name="connsiteX0" fmla="*/ 0 w 931545"/>
                <a:gd name="connsiteY0" fmla="*/ 47625 h 314325"/>
                <a:gd name="connsiteX1" fmla="*/ 931545 w 931545"/>
                <a:gd name="connsiteY1" fmla="*/ 0 h 314325"/>
                <a:gd name="connsiteX2" fmla="*/ 927735 w 931545"/>
                <a:gd name="connsiteY2" fmla="*/ 270510 h 314325"/>
                <a:gd name="connsiteX3" fmla="*/ 171450 w 931545"/>
                <a:gd name="connsiteY3" fmla="*/ 314325 h 314325"/>
                <a:gd name="connsiteX4" fmla="*/ 1905 w 931545"/>
                <a:gd name="connsiteY4" fmla="*/ 161925 h 314325"/>
                <a:gd name="connsiteX5" fmla="*/ 0 w 931545"/>
                <a:gd name="connsiteY5" fmla="*/ 47625 h 314325"/>
                <a:gd name="connsiteX0" fmla="*/ 0 w 931545"/>
                <a:gd name="connsiteY0" fmla="*/ 53340 h 320040"/>
                <a:gd name="connsiteX1" fmla="*/ 931545 w 931545"/>
                <a:gd name="connsiteY1" fmla="*/ 0 h 320040"/>
                <a:gd name="connsiteX2" fmla="*/ 927735 w 931545"/>
                <a:gd name="connsiteY2" fmla="*/ 276225 h 320040"/>
                <a:gd name="connsiteX3" fmla="*/ 171450 w 931545"/>
                <a:gd name="connsiteY3" fmla="*/ 320040 h 320040"/>
                <a:gd name="connsiteX4" fmla="*/ 1905 w 931545"/>
                <a:gd name="connsiteY4" fmla="*/ 167640 h 320040"/>
                <a:gd name="connsiteX5" fmla="*/ 0 w 931545"/>
                <a:gd name="connsiteY5" fmla="*/ 533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1545" h="320040">
                  <a:moveTo>
                    <a:pt x="0" y="53340"/>
                  </a:moveTo>
                  <a:lnTo>
                    <a:pt x="931545" y="0"/>
                  </a:lnTo>
                  <a:lnTo>
                    <a:pt x="927735" y="276225"/>
                  </a:lnTo>
                  <a:lnTo>
                    <a:pt x="171450" y="320040"/>
                  </a:lnTo>
                  <a:lnTo>
                    <a:pt x="1905" y="167640"/>
                  </a:lnTo>
                  <a:lnTo>
                    <a:pt x="0" y="533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530254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Procket Fixture Solutions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597"/>
          <a:stretch/>
        </p:blipFill>
        <p:spPr bwMode="auto">
          <a:xfrm>
            <a:off x="3642817" y="1632529"/>
            <a:ext cx="2612048" cy="2257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9453">
            <a:off x="8689266" y="2446724"/>
            <a:ext cx="2106678" cy="1554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297367"/>
              </p:ext>
            </p:extLst>
          </p:nvPr>
        </p:nvGraphicFramePr>
        <p:xfrm>
          <a:off x="1087118" y="4063093"/>
          <a:ext cx="100177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44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4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44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044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Adjustable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800" dirty="0" err="1">
                          <a:latin typeface="Arial" pitchFamily="34" charset="0"/>
                        </a:rPr>
                        <a:t>Fixed</a:t>
                      </a:r>
                      <a:endParaRPr lang="en-US" sz="1800" dirty="0">
                        <a:latin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800" dirty="0" err="1">
                          <a:latin typeface="Arial" pitchFamily="34" charset="0"/>
                        </a:rPr>
                        <a:t>Cassette</a:t>
                      </a:r>
                      <a:endParaRPr lang="en-US" sz="1800" dirty="0">
                        <a:latin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800" dirty="0" err="1">
                          <a:latin typeface="Arial" pitchFamily="34" charset="0"/>
                        </a:rPr>
                        <a:t>Adapter</a:t>
                      </a:r>
                      <a:endParaRPr lang="en-US" sz="1800" dirty="0">
                        <a:latin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A3354"/>
              </a:clrFrom>
              <a:clrTo>
                <a:srgbClr val="0A3354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78258" flipH="1">
            <a:off x="6370886" y="2775416"/>
            <a:ext cx="1720118" cy="1100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  <a14:imgEffect>
                      <a14:colorTemperature colorTemp="59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418" y="2126479"/>
            <a:ext cx="2048130" cy="195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420485"/>
              </p:ext>
            </p:extLst>
          </p:nvPr>
        </p:nvGraphicFramePr>
        <p:xfrm>
          <a:off x="4206239" y="4737123"/>
          <a:ext cx="3449783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3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3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3280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Procket</a:t>
                      </a:r>
                      <a:r>
                        <a:rPr lang="en-US" sz="800" dirty="0"/>
                        <a:t> Rapid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Procket</a:t>
                      </a:r>
                      <a:r>
                        <a:rPr lang="en-US" sz="800" dirty="0"/>
                        <a:t> Desktop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Procket</a:t>
                      </a:r>
                      <a:r>
                        <a:rPr lang="en-US" sz="800" dirty="0"/>
                        <a:t> Compact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Procket</a:t>
                      </a:r>
                      <a:r>
                        <a:rPr lang="en-US" sz="800" baseline="0" dirty="0"/>
                        <a:t> Flex</a:t>
                      </a:r>
                      <a:endParaRPr lang="en-US" sz="8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bg1"/>
                          </a:solidFill>
                        </a:rPr>
                        <a:t>Adjustable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bg1"/>
                          </a:solidFill>
                        </a:rPr>
                        <a:t>Fixed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bg1"/>
                          </a:solidFill>
                        </a:rPr>
                        <a:t>Cassette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326"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bg1"/>
                          </a:solidFill>
                        </a:rPr>
                        <a:t>Adapter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6596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FB15E-9D1B-493B-AA5E-DD4DBC42F7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Procket Rapid </a:t>
            </a:r>
            <a:r>
              <a:rPr lang="pl-PL" dirty="0" err="1"/>
              <a:t>Overview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2482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owerPointWidescreen_2016">
  <a:themeElements>
    <a:clrScheme name="Etteplan Colo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5E5"/>
      </a:accent1>
      <a:accent2>
        <a:srgbClr val="F8971D"/>
      </a:accent2>
      <a:accent3>
        <a:srgbClr val="99999A"/>
      </a:accent3>
      <a:accent4>
        <a:srgbClr val="7AC143"/>
      </a:accent4>
      <a:accent5>
        <a:srgbClr val="FFDD00"/>
      </a:accent5>
      <a:accent6>
        <a:srgbClr val="000000"/>
      </a:accent6>
      <a:hlink>
        <a:srgbClr val="0563C1"/>
      </a:hlink>
      <a:folHlink>
        <a:srgbClr val="954F72"/>
      </a:folHlink>
    </a:clrScheme>
    <a:fontScheme name="Etteplan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Etteplan_PPT_template_2016 [Read-Only]" id="{8D0E029D-0B1A-40DA-9174-E0BF52971A8C}" vid="{88977BC2-4164-42D5-939E-623DAC55EAB0}"/>
    </a:ext>
  </a:extLst>
</a:theme>
</file>

<file path=ppt/theme/theme2.xml><?xml version="1.0" encoding="utf-8"?>
<a:theme xmlns:a="http://schemas.openxmlformats.org/drawingml/2006/main" name="Custom Design">
  <a:themeElements>
    <a:clrScheme name="Etteplan Colo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5E5"/>
      </a:accent1>
      <a:accent2>
        <a:srgbClr val="F8971D"/>
      </a:accent2>
      <a:accent3>
        <a:srgbClr val="99999A"/>
      </a:accent3>
      <a:accent4>
        <a:srgbClr val="7AC143"/>
      </a:accent4>
      <a:accent5>
        <a:srgbClr val="FFDD00"/>
      </a:accent5>
      <a:accent6>
        <a:srgbClr val="000000"/>
      </a:accent6>
      <a:hlink>
        <a:srgbClr val="0563C1"/>
      </a:hlink>
      <a:folHlink>
        <a:srgbClr val="954F72"/>
      </a:folHlink>
    </a:clrScheme>
    <a:fontScheme name="Etteplan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tteplan_PPT_template_2016 [Read-Only]" id="{8D0E029D-0B1A-40DA-9174-E0BF52971A8C}" vid="{A4278006-F37C-4B6A-BA09-92D0AAF23C8B}"/>
    </a:ext>
  </a:extLst>
</a:theme>
</file>

<file path=ppt/theme/theme3.xml><?xml version="1.0" encoding="utf-8"?>
<a:theme xmlns:a="http://schemas.openxmlformats.org/drawingml/2006/main" name="1_Custom Design">
  <a:themeElements>
    <a:clrScheme name="Etteplan Colo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5E5"/>
      </a:accent1>
      <a:accent2>
        <a:srgbClr val="F8971D"/>
      </a:accent2>
      <a:accent3>
        <a:srgbClr val="99999A"/>
      </a:accent3>
      <a:accent4>
        <a:srgbClr val="7AC143"/>
      </a:accent4>
      <a:accent5>
        <a:srgbClr val="FFDD00"/>
      </a:accent5>
      <a:accent6>
        <a:srgbClr val="000000"/>
      </a:accent6>
      <a:hlink>
        <a:srgbClr val="0563C1"/>
      </a:hlink>
      <a:folHlink>
        <a:srgbClr val="954F72"/>
      </a:folHlink>
    </a:clrScheme>
    <a:fontScheme name="Etteplan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tteplan_PPT_template_2016 [Read-Only]" id="{8D0E029D-0B1A-40DA-9174-E0BF52971A8C}" vid="{FA57E5D5-2A5F-401D-AA79-9B3AE0D9F470}"/>
    </a:ext>
  </a:extLst>
</a:theme>
</file>

<file path=ppt/theme/theme4.xml><?xml version="1.0" encoding="utf-8"?>
<a:theme xmlns:a="http://schemas.openxmlformats.org/drawingml/2006/main" name="2_Custom Design">
  <a:themeElements>
    <a:clrScheme name="Etteplan Colo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5E5"/>
      </a:accent1>
      <a:accent2>
        <a:srgbClr val="F8971D"/>
      </a:accent2>
      <a:accent3>
        <a:srgbClr val="99999A"/>
      </a:accent3>
      <a:accent4>
        <a:srgbClr val="7AC143"/>
      </a:accent4>
      <a:accent5>
        <a:srgbClr val="FFDD00"/>
      </a:accent5>
      <a:accent6>
        <a:srgbClr val="000000"/>
      </a:accent6>
      <a:hlink>
        <a:srgbClr val="0563C1"/>
      </a:hlink>
      <a:folHlink>
        <a:srgbClr val="954F72"/>
      </a:folHlink>
    </a:clrScheme>
    <a:fontScheme name="Etteplan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tteplan_PPT_template_2016 [Read-Only]" id="{8D0E029D-0B1A-40DA-9174-E0BF52971A8C}" vid="{96D2B541-6E50-4C1E-8D14-2ED8F6888D96}"/>
    </a:ext>
  </a:extLst>
</a:theme>
</file>

<file path=ppt/theme/theme5.xml><?xml version="1.0" encoding="utf-8"?>
<a:theme xmlns:a="http://schemas.openxmlformats.org/drawingml/2006/main" name="3_Custom Design">
  <a:themeElements>
    <a:clrScheme name="Etteplan Colo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5E5"/>
      </a:accent1>
      <a:accent2>
        <a:srgbClr val="F8971D"/>
      </a:accent2>
      <a:accent3>
        <a:srgbClr val="99999A"/>
      </a:accent3>
      <a:accent4>
        <a:srgbClr val="7AC143"/>
      </a:accent4>
      <a:accent5>
        <a:srgbClr val="FFDD00"/>
      </a:accent5>
      <a:accent6>
        <a:srgbClr val="000000"/>
      </a:accent6>
      <a:hlink>
        <a:srgbClr val="0563C1"/>
      </a:hlink>
      <a:folHlink>
        <a:srgbClr val="954F72"/>
      </a:folHlink>
    </a:clrScheme>
    <a:fontScheme name="Etteplan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tteplan_PPT_template_2016 [Read-Only]" id="{8D0E029D-0B1A-40DA-9174-E0BF52971A8C}" vid="{96D2B541-6E50-4C1E-8D14-2ED8F6888D96}"/>
    </a:ext>
  </a:extLst>
</a:theme>
</file>

<file path=ppt/theme/theme6.xml><?xml version="1.0" encoding="utf-8"?>
<a:theme xmlns:a="http://schemas.openxmlformats.org/drawingml/2006/main" name="Office Theme">
  <a:themeElements>
    <a:clrScheme name="Etteplan Colo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5E5"/>
      </a:accent1>
      <a:accent2>
        <a:srgbClr val="F8971D"/>
      </a:accent2>
      <a:accent3>
        <a:srgbClr val="99999A"/>
      </a:accent3>
      <a:accent4>
        <a:srgbClr val="7AC143"/>
      </a:accent4>
      <a:accent5>
        <a:srgbClr val="FFDD00"/>
      </a:accent5>
      <a:accent6>
        <a:srgbClr val="000000"/>
      </a:accent6>
      <a:hlink>
        <a:srgbClr val="0563C1"/>
      </a:hlink>
      <a:folHlink>
        <a:srgbClr val="954F72"/>
      </a:folHlink>
    </a:clrScheme>
    <a:fontScheme name="Etteplan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Etteplan Colo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5E5"/>
      </a:accent1>
      <a:accent2>
        <a:srgbClr val="F8971D"/>
      </a:accent2>
      <a:accent3>
        <a:srgbClr val="99999A"/>
      </a:accent3>
      <a:accent4>
        <a:srgbClr val="7AC143"/>
      </a:accent4>
      <a:accent5>
        <a:srgbClr val="FFDD00"/>
      </a:accent5>
      <a:accent6>
        <a:srgbClr val="000000"/>
      </a:accent6>
      <a:hlink>
        <a:srgbClr val="0563C1"/>
      </a:hlink>
      <a:folHlink>
        <a:srgbClr val="954F72"/>
      </a:folHlink>
    </a:clrScheme>
    <a:fontScheme name="Etteplan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c22ad74-3a4c-48d4-932c-0c0ef1d18a95"/>
    <EtteplanApprover xmlns="1c22ad74-3a4c-48d4-932c-0c0ef1d18a95">
      <UserInfo>
        <DisplayName/>
        <AccountId xsi:nil="true"/>
        <AccountType/>
      </UserInfo>
    </EtteplanApprover>
    <Language xmlns="http://schemas.microsoft.com/sharepoint/v3">English</Language>
    <ha1c27213c1a439b8df1d4e62b3a99d1 xmlns="1c22ad74-3a4c-48d4-932c-0c0ef1d18a95">
      <Terms xmlns="http://schemas.microsoft.com/office/infopath/2007/PartnerControls"/>
    </ha1c27213c1a439b8df1d4e62b3a99d1>
    <EtteplanTarget xmlns="1c22ad74-3a4c-48d4-932c-0c0ef1d18a95">
      <Value>All Etteplan</Value>
    </EtteplanTarget>
    <EtteplanDocumentType xmlns="1c22ad74-3a4c-48d4-932c-0c0ef1d18a95">Template</EtteplanDocumentType>
    <p197a9edcd114c21bf177c4d2803611b xmlns="1c22ad74-3a4c-48d4-932c-0c0ef1d18a95">
      <Terms xmlns="http://schemas.microsoft.com/office/infopath/2007/PartnerControls"/>
    </p197a9edcd114c21bf177c4d2803611b>
    <fc40240900fa466c85193938caaeb2af xmlns="1c22ad74-3a4c-48d4-932c-0c0ef1d18a95">
      <Terms xmlns="http://schemas.microsoft.com/office/infopath/2007/PartnerControls"/>
    </fc40240900fa466c85193938caaeb2af>
    <_dlc_DocId xmlns="1c22ad74-3a4c-48d4-932c-0c0ef1d18a95">ED5P7VUJ3F6X-497-74</_dlc_DocId>
    <_dlc_DocIdUrl xmlns="1c22ad74-3a4c-48d4-932c-0c0ef1d18a95">
      <Url>https://etteplan.sharepoint.com/howwework/communications/_layouts/15/DocIdRedir.aspx?ID=ED5P7VUJ3F6X-497-74</Url>
      <Description>ED5P7VUJ3F6X-497-74</Description>
    </_dlc_DocIdUrl>
  </documentManagement>
</p:properti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Etteplan Documents" ma:contentTypeID="0x01010092E53E50DBBC3C40AEFACA5352F7FB3E0040E101922ED5E14EBF74B4A24D5B92A9" ma:contentTypeVersion="30" ma:contentTypeDescription="Etteplan Documents" ma:contentTypeScope="" ma:versionID="a3eb597a2d370c1f8f910485874af65b">
  <xsd:schema xmlns:xsd="http://www.w3.org/2001/XMLSchema" xmlns:xs="http://www.w3.org/2001/XMLSchema" xmlns:p="http://schemas.microsoft.com/office/2006/metadata/properties" xmlns:ns1="http://schemas.microsoft.com/sharepoint/v3" xmlns:ns2="1c22ad74-3a4c-48d4-932c-0c0ef1d18a95" xmlns:ns3="a30aadaf-9309-46da-a91d-183319130ef1" xmlns:ns4="06689d63-653a-4175-911a-0d8de1e01877" targetNamespace="http://schemas.microsoft.com/office/2006/metadata/properties" ma:root="true" ma:fieldsID="959fb0b6f148eb8cf0a7e5e6bf5db086" ns1:_="" ns2:_="" ns3:_="" ns4:_="">
    <xsd:import namespace="http://schemas.microsoft.com/sharepoint/v3"/>
    <xsd:import namespace="1c22ad74-3a4c-48d4-932c-0c0ef1d18a95"/>
    <xsd:import namespace="a30aadaf-9309-46da-a91d-183319130ef1"/>
    <xsd:import namespace="06689d63-653a-4175-911a-0d8de1e01877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EtteplanDocumentType" minOccurs="0"/>
                <xsd:element ref="ns2:EtteplanTarget" minOccurs="0"/>
                <xsd:element ref="ns2:ha1c27213c1a439b8df1d4e62b3a99d1" minOccurs="0"/>
                <xsd:element ref="ns2:TaxCatchAll" minOccurs="0"/>
                <xsd:element ref="ns2:TaxCatchAllLabel" minOccurs="0"/>
                <xsd:element ref="ns2:p197a9edcd114c21bf177c4d2803611b" minOccurs="0"/>
                <xsd:element ref="ns2:fc40240900fa466c85193938caaeb2af" minOccurs="0"/>
                <xsd:element ref="ns2:EtteplanApprover" minOccurs="0"/>
                <xsd:element ref="ns1:Language" minOccurs="0"/>
                <xsd:element ref="ns3:SharedWithUsers" minOccurs="0"/>
                <xsd:element ref="ns3:SharingHintHash" minOccurs="0"/>
                <xsd:element ref="ns3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22" nillable="true" ma:displayName="Language" ma:default="English" ma:internalName="Language">
      <xsd:simpleType>
        <xsd:union memberTypes="dms:Text">
          <xsd:simpleType>
            <xsd:restriction base="dms:Choice">
              <xsd:enumeration value="Arabic (Saudi Arabia)"/>
              <xsd:enumeration value="Bulgarian (Bulgaria)"/>
              <xsd:enumeration value="Chinese (Hong Kong S.A.R.)"/>
              <xsd:enumeration value="Chinese (People's Republic of China)"/>
              <xsd:enumeration value="Chinese (Taiwan)"/>
              <xsd:enumeration value="Croatian (Croatia)"/>
              <xsd:enumeration value="Czech (Czech Republic)"/>
              <xsd:enumeration value="Danish (Denmark)"/>
              <xsd:enumeration value="Dutch (Netherlands)"/>
              <xsd:enumeration value="English"/>
              <xsd:enumeration value="Estonian (Estonia)"/>
              <xsd:enumeration value="Finnish (Finland)"/>
              <xsd:enumeration value="French (France)"/>
              <xsd:enumeration value="German (Germany)"/>
              <xsd:enumeration value="Greek (Greece)"/>
              <xsd:enumeration value="Hebrew (Israel)"/>
              <xsd:enumeration value="Hindi (India)"/>
              <xsd:enumeration value="Hungarian (Hungary)"/>
              <xsd:enumeration value="Indonesian (Indonesia)"/>
              <xsd:enumeration value="Italian (Italy)"/>
              <xsd:enumeration value="Japanese (Japan)"/>
              <xsd:enumeration value="Korean (Korea)"/>
              <xsd:enumeration value="Latvian (Latvia)"/>
              <xsd:enumeration value="Lithuanian (Lithuania)"/>
              <xsd:enumeration value="Malay (Malaysia)"/>
              <xsd:enumeration value="Norwegian (Bokmal) (Norway)"/>
              <xsd:enumeration value="Polish (Poland)"/>
              <xsd:enumeration value="Portuguese (Brazil)"/>
              <xsd:enumeration value="Portuguese (Portugal)"/>
              <xsd:enumeration value="Romanian (Romania)"/>
              <xsd:enumeration value="Russian (Russia)"/>
              <xsd:enumeration value="Serbian (Latin) (Serbia)"/>
              <xsd:enumeration value="Slovak (Slovakia)"/>
              <xsd:enumeration value="Slovenian (Slovenia)"/>
              <xsd:enumeration value="Spanish (Spain)"/>
              <xsd:enumeration value="Swedish (Sweden)"/>
              <xsd:enumeration value="Thai (Thailand)"/>
              <xsd:enumeration value="Turkish (Turkey)"/>
              <xsd:enumeration value="Ukrainian (Ukraine)"/>
              <xsd:enumeration value="Urdu (Islamic Republic of Pakistan)"/>
              <xsd:enumeration value="Vietnamese (Vietnam)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22ad74-3a4c-48d4-932c-0c0ef1d18a9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EtteplanDocumentType" ma:index="11" nillable="true" ma:displayName="Type of information" ma:format="Dropdown" ma:internalName="EtteplanDocumentType">
      <xsd:simpleType>
        <xsd:restriction base="dms:Choice">
          <xsd:enumeration value="Policy"/>
          <xsd:enumeration value="Procedure"/>
          <xsd:enumeration value="Guideline"/>
          <xsd:enumeration value="Instruction"/>
          <xsd:enumeration value="Template"/>
          <xsd:enumeration value="Checklist"/>
          <xsd:enumeration value="Information"/>
          <xsd:enumeration value="Training material"/>
          <xsd:enumeration value="Process map"/>
        </xsd:restriction>
      </xsd:simpleType>
    </xsd:element>
    <xsd:element name="EtteplanTarget" ma:index="12" nillable="true" ma:displayName="Targeting" ma:default="All Etteplan" ma:internalName="EtteplanTarge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ll Etteplan"/>
                    <xsd:enumeration value="Finland"/>
                    <xsd:enumeration value="Sweden"/>
                    <xsd:enumeration value="Netherlands"/>
                    <xsd:enumeration value="China"/>
                    <xsd:enumeration value="United States"/>
                    <xsd:enumeration value="Germany"/>
                    <xsd:enumeration value="Poland"/>
                  </xsd:restriction>
                </xsd:simpleType>
              </xsd:element>
            </xsd:sequence>
          </xsd:extension>
        </xsd:complexContent>
      </xsd:complexType>
    </xsd:element>
    <xsd:element name="ha1c27213c1a439b8df1d4e62b3a99d1" ma:index="13" nillable="true" ma:taxonomy="true" ma:internalName="ha1c27213c1a439b8df1d4e62b3a99d1" ma:taxonomyFieldName="EtteplanKeywords" ma:displayName="Process step" ma:readOnly="false" ma:default="" ma:fieldId="{1a1c2721-3c1a-439b-8df1-d4e62b3a99d1}" ma:taxonomyMulti="true" ma:sspId="66c5a073-829b-4296-a27d-6ec60030eea2" ma:termSetId="717affdd-d28b-41f3-ab33-e950e2727ef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4" nillable="true" ma:displayName="Taxonomy Catch All Column" ma:hidden="true" ma:list="{6b006371-f0c5-4c04-8562-af8e5062bc17}" ma:internalName="TaxCatchAll" ma:showField="CatchAllData" ma:web="1c22ad74-3a4c-48d4-932c-0c0ef1d18a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5" nillable="true" ma:displayName="Taxonomy Catch All Column1" ma:hidden="true" ma:list="{6b006371-f0c5-4c04-8562-af8e5062bc17}" ma:internalName="TaxCatchAllLabel" ma:readOnly="true" ma:showField="CatchAllDataLabel" ma:web="1c22ad74-3a4c-48d4-932c-0c0ef1d18a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197a9edcd114c21bf177c4d2803611b" ma:index="17" nillable="true" ma:taxonomy="true" ma:internalName="p197a9edcd114c21bf177c4d2803611b" ma:taxonomyFieldName="EtteplanApplication" ma:displayName="Heading" ma:readOnly="false" ma:default="" ma:fieldId="{9197a9ed-cd11-4c21-bf17-7c4d2803611b}" ma:sspId="66c5a073-829b-4296-a27d-6ec60030eea2" ma:termSetId="a8db256d-a496-4143-96d2-fa2d2b380d8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c40240900fa466c85193938caaeb2af" ma:index="19" nillable="true" ma:taxonomy="true" ma:internalName="fc40240900fa466c85193938caaeb2af" ma:taxonomyFieldName="EtteplanRelatedTo" ma:displayName="Related To" ma:default="" ma:fieldId="{fc402409-00fa-466c-8519-3938caaeb2af}" ma:taxonomyMulti="true" ma:sspId="66c5a073-829b-4296-a27d-6ec60030eea2" ma:termSetId="a8db256d-a496-4143-96d2-fa2d2b380d8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tteplanApprover" ma:index="21" nillable="true" ma:displayName="Owner" ma:list="UserInfo" ma:SharePointGroup="0" ma:internalName="EtteplanApprov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astSharedByUser" ma:index="26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27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0aadaf-9309-46da-a91d-183319130ef1" elementFormDefault="qualified">
    <xsd:import namespace="http://schemas.microsoft.com/office/2006/documentManagement/types"/>
    <xsd:import namespace="http://schemas.microsoft.com/office/infopath/2007/PartnerControls"/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24" nillable="true" ma:displayName="Sharing Hint Hash" ma:internalName="SharingHintHash" ma:readOnly="true">
      <xsd:simpleType>
        <xsd:restriction base="dms:Text"/>
      </xsd:simpleType>
    </xsd:element>
    <xsd:element name="SharedWithDetails" ma:index="2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689d63-653a-4175-911a-0d8de1e018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663A7-78F0-4D73-9913-FBCA3112D655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63E4EB94-0334-4686-A5D7-56014F94D3D3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83C77C84-51D2-4401-B3C0-4985B263D72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34A97703-86D4-4BEA-BBA8-B58FB25896C1}">
  <ds:schemaRefs>
    <ds:schemaRef ds:uri="a30aadaf-9309-46da-a91d-183319130ef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1c22ad74-3a4c-48d4-932c-0c0ef1d18a95"/>
    <ds:schemaRef ds:uri="06689d63-653a-4175-911a-0d8de1e01877"/>
    <ds:schemaRef ds:uri="http://schemas.microsoft.com/sharepoint/v3"/>
    <ds:schemaRef ds:uri="http://purl.org/dc/terms/"/>
  </ds:schemaRefs>
</ds:datastoreItem>
</file>

<file path=customXml/itemProps5.xml><?xml version="1.0" encoding="utf-8"?>
<ds:datastoreItem xmlns:ds="http://schemas.openxmlformats.org/officeDocument/2006/customXml" ds:itemID="{29F13F52-9AFB-49F5-8D4B-5308655B19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c22ad74-3a4c-48d4-932c-0c0ef1d18a95"/>
    <ds:schemaRef ds:uri="a30aadaf-9309-46da-a91d-183319130ef1"/>
    <ds:schemaRef ds:uri="06689d63-653a-4175-911a-0d8de1e018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PowerPointWidescreen_2016</Template>
  <TotalTime>0</TotalTime>
  <Words>1653</Words>
  <Application>Microsoft Office PowerPoint</Application>
  <PresentationFormat>Custom</PresentationFormat>
  <Paragraphs>255</Paragraphs>
  <Slides>34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ＭＳ Ｐゴシック</vt:lpstr>
      <vt:lpstr>Arial</vt:lpstr>
      <vt:lpstr>Calibri</vt:lpstr>
      <vt:lpstr>Wingdings</vt:lpstr>
      <vt:lpstr>PowerPointWidescreen_2016</vt:lpstr>
      <vt:lpstr>Custom Design</vt:lpstr>
      <vt:lpstr>1_Custom Design</vt:lpstr>
      <vt:lpstr>2_Custom Design</vt:lpstr>
      <vt:lpstr>3_Custom Design</vt:lpstr>
      <vt:lpstr>PowerPoint Presentation</vt:lpstr>
      <vt:lpstr>Procket Rapid for SW and HW Testing</vt:lpstr>
      <vt:lpstr>PowerPoint Presentation</vt:lpstr>
      <vt:lpstr>PowerPoint Presentation</vt:lpstr>
      <vt:lpstr>PowerPoint Presentation</vt:lpstr>
      <vt:lpstr>Procket Platform Overview</vt:lpstr>
      <vt:lpstr>Procket Variants</vt:lpstr>
      <vt:lpstr>Procket Fixture Solutions</vt:lpstr>
      <vt:lpstr>Procket Rapid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 of Procket Rapid</vt:lpstr>
      <vt:lpstr>Limitations of Procket Rapid</vt:lpstr>
      <vt:lpstr>Procket Rapid Python SW Library </vt:lpstr>
      <vt:lpstr>Procket Rapid Python SW Library Examples</vt:lpstr>
      <vt:lpstr>Procket Rapid in Use</vt:lpstr>
      <vt:lpstr>Procket Rapid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for a Demo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2017-10-23T17:49:28Z</dcterms:created>
  <dcterms:modified xsi:type="dcterms:W3CDTF">2018-09-13T09:02:42Z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0x01010092E53E50DBBC3C40AEFACA5352F7FB3E0040E101922ED5E14EBF74B4A24D5B92A9</vt:lpwstr>
  </property>
  <property fmtid="{D5CDD505-2E9C-101B-9397-08002B2CF9AE}" pid="3" name="_dlc_DocIdItemGuid">
    <vt:lpwstr>de655f50-e77c-4e48-a911-b6362c4afbff</vt:lpwstr>
  </property>
  <property fmtid="{D5CDD505-2E9C-101B-9397-08002B2CF9AE}" pid="4" name="EtteplanRelatedTo">
    <vt:lpwstr/>
  </property>
  <property fmtid="{D5CDD505-2E9C-101B-9397-08002B2CF9AE}" pid="5" name="EtteplanApplication">
    <vt:lpwstr/>
  </property>
  <property fmtid="{D5CDD505-2E9C-101B-9397-08002B2CF9AE}" pid="6" name="EtteplanKeywords">
    <vt:lpwstr/>
  </property>
</Properties>
</file>